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179"/>
  </p:notesMasterIdLst>
  <p:sldIdLst>
    <p:sldId id="261" r:id="rId5"/>
    <p:sldId id="463" r:id="rId6"/>
    <p:sldId id="290" r:id="rId7"/>
    <p:sldId id="486" r:id="rId8"/>
    <p:sldId id="466" r:id="rId9"/>
    <p:sldId id="575" r:id="rId10"/>
    <p:sldId id="654" r:id="rId11"/>
    <p:sldId id="570" r:id="rId12"/>
    <p:sldId id="576" r:id="rId13"/>
    <p:sldId id="577" r:id="rId14"/>
    <p:sldId id="573" r:id="rId15"/>
    <p:sldId id="574" r:id="rId16"/>
    <p:sldId id="579" r:id="rId17"/>
    <p:sldId id="580" r:id="rId18"/>
    <p:sldId id="586" r:id="rId19"/>
    <p:sldId id="581" r:id="rId20"/>
    <p:sldId id="582" r:id="rId21"/>
    <p:sldId id="568" r:id="rId22"/>
    <p:sldId id="584" r:id="rId23"/>
    <p:sldId id="587" r:id="rId24"/>
    <p:sldId id="585" r:id="rId25"/>
    <p:sldId id="588" r:id="rId26"/>
    <p:sldId id="567" r:id="rId27"/>
    <p:sldId id="638" r:id="rId28"/>
    <p:sldId id="592" r:id="rId29"/>
    <p:sldId id="637" r:id="rId30"/>
    <p:sldId id="593" r:id="rId31"/>
    <p:sldId id="583" r:id="rId32"/>
    <p:sldId id="615" r:id="rId33"/>
    <p:sldId id="601" r:id="rId34"/>
    <p:sldId id="465" r:id="rId35"/>
    <p:sldId id="614" r:id="rId36"/>
    <p:sldId id="472" r:id="rId37"/>
    <p:sldId id="474" r:id="rId38"/>
    <p:sldId id="471" r:id="rId39"/>
    <p:sldId id="470" r:id="rId40"/>
    <p:sldId id="475" r:id="rId41"/>
    <p:sldId id="476" r:id="rId42"/>
    <p:sldId id="477" r:id="rId43"/>
    <p:sldId id="469" r:id="rId44"/>
    <p:sldId id="468" r:id="rId45"/>
    <p:sldId id="478" r:id="rId46"/>
    <p:sldId id="479" r:id="rId47"/>
    <p:sldId id="499" r:id="rId48"/>
    <p:sldId id="482" r:id="rId49"/>
    <p:sldId id="483" r:id="rId50"/>
    <p:sldId id="480" r:id="rId51"/>
    <p:sldId id="481" r:id="rId52"/>
    <p:sldId id="487" r:id="rId53"/>
    <p:sldId id="488" r:id="rId54"/>
    <p:sldId id="490" r:id="rId55"/>
    <p:sldId id="491" r:id="rId56"/>
    <p:sldId id="508" r:id="rId57"/>
    <p:sldId id="591" r:id="rId58"/>
    <p:sldId id="639" r:id="rId59"/>
    <p:sldId id="594" r:id="rId60"/>
    <p:sldId id="595" r:id="rId61"/>
    <p:sldId id="484" r:id="rId62"/>
    <p:sldId id="492" r:id="rId63"/>
    <p:sldId id="493" r:id="rId64"/>
    <p:sldId id="494" r:id="rId65"/>
    <p:sldId id="495" r:id="rId66"/>
    <p:sldId id="496" r:id="rId67"/>
    <p:sldId id="527" r:id="rId68"/>
    <p:sldId id="596" r:id="rId69"/>
    <p:sldId id="598" r:id="rId70"/>
    <p:sldId id="599" r:id="rId71"/>
    <p:sldId id="602" r:id="rId72"/>
    <p:sldId id="532" r:id="rId73"/>
    <p:sldId id="533" r:id="rId74"/>
    <p:sldId id="502" r:id="rId75"/>
    <p:sldId id="501" r:id="rId76"/>
    <p:sldId id="500" r:id="rId77"/>
    <p:sldId id="503" r:id="rId78"/>
    <p:sldId id="504" r:id="rId79"/>
    <p:sldId id="505" r:id="rId80"/>
    <p:sldId id="506" r:id="rId81"/>
    <p:sldId id="511" r:id="rId82"/>
    <p:sldId id="509" r:id="rId83"/>
    <p:sldId id="510" r:id="rId84"/>
    <p:sldId id="512" r:id="rId85"/>
    <p:sldId id="619" r:id="rId86"/>
    <p:sldId id="620" r:id="rId87"/>
    <p:sldId id="621" r:id="rId88"/>
    <p:sldId id="640" r:id="rId89"/>
    <p:sldId id="626" r:id="rId90"/>
    <p:sldId id="622" r:id="rId91"/>
    <p:sldId id="623" r:id="rId92"/>
    <p:sldId id="624" r:id="rId93"/>
    <p:sldId id="625" r:id="rId94"/>
    <p:sldId id="528" r:id="rId95"/>
    <p:sldId id="529" r:id="rId96"/>
    <p:sldId id="535" r:id="rId97"/>
    <p:sldId id="530" r:id="rId98"/>
    <p:sldId id="536" r:id="rId99"/>
    <p:sldId id="537" r:id="rId100"/>
    <p:sldId id="538" r:id="rId101"/>
    <p:sldId id="540" r:id="rId102"/>
    <p:sldId id="539" r:id="rId103"/>
    <p:sldId id="543" r:id="rId104"/>
    <p:sldId id="544" r:id="rId105"/>
    <p:sldId id="545" r:id="rId106"/>
    <p:sldId id="546" r:id="rId107"/>
    <p:sldId id="547" r:id="rId108"/>
    <p:sldId id="548" r:id="rId109"/>
    <p:sldId id="549" r:id="rId110"/>
    <p:sldId id="550" r:id="rId111"/>
    <p:sldId id="551" r:id="rId112"/>
    <p:sldId id="552" r:id="rId113"/>
    <p:sldId id="554" r:id="rId114"/>
    <p:sldId id="555" r:id="rId115"/>
    <p:sldId id="556" r:id="rId116"/>
    <p:sldId id="560" r:id="rId117"/>
    <p:sldId id="566" r:id="rId118"/>
    <p:sldId id="534" r:id="rId119"/>
    <p:sldId id="641" r:id="rId120"/>
    <p:sldId id="606" r:id="rId121"/>
    <p:sldId id="617" r:id="rId122"/>
    <p:sldId id="618" r:id="rId123"/>
    <p:sldId id="616" r:id="rId124"/>
    <p:sldId id="613" r:id="rId125"/>
    <p:sldId id="611" r:id="rId126"/>
    <p:sldId id="610" r:id="rId127"/>
    <p:sldId id="609" r:id="rId128"/>
    <p:sldId id="608" r:id="rId129"/>
    <p:sldId id="604" r:id="rId130"/>
    <p:sldId id="531" r:id="rId131"/>
    <p:sldId id="513" r:id="rId132"/>
    <p:sldId id="517" r:id="rId133"/>
    <p:sldId id="515" r:id="rId134"/>
    <p:sldId id="516" r:id="rId135"/>
    <p:sldId id="519" r:id="rId136"/>
    <p:sldId id="520" r:id="rId137"/>
    <p:sldId id="521" r:id="rId138"/>
    <p:sldId id="522" r:id="rId139"/>
    <p:sldId id="524" r:id="rId140"/>
    <p:sldId id="525" r:id="rId141"/>
    <p:sldId id="523" r:id="rId142"/>
    <p:sldId id="526" r:id="rId143"/>
    <p:sldId id="627" r:id="rId144"/>
    <p:sldId id="628" r:id="rId145"/>
    <p:sldId id="629" r:id="rId146"/>
    <p:sldId id="630" r:id="rId147"/>
    <p:sldId id="632" r:id="rId148"/>
    <p:sldId id="633" r:id="rId149"/>
    <p:sldId id="642" r:id="rId150"/>
    <p:sldId id="635" r:id="rId151"/>
    <p:sldId id="634" r:id="rId152"/>
    <p:sldId id="636" r:id="rId153"/>
    <p:sldId id="643" r:id="rId154"/>
    <p:sldId id="561" r:id="rId155"/>
    <p:sldId id="562" r:id="rId156"/>
    <p:sldId id="590" r:id="rId157"/>
    <p:sldId id="589" r:id="rId158"/>
    <p:sldId id="564" r:id="rId159"/>
    <p:sldId id="565" r:id="rId160"/>
    <p:sldId id="603" r:id="rId161"/>
    <p:sldId id="485" r:id="rId162"/>
    <p:sldId id="645" r:id="rId163"/>
    <p:sldId id="646" r:id="rId164"/>
    <p:sldId id="647" r:id="rId165"/>
    <p:sldId id="648" r:id="rId166"/>
    <p:sldId id="644" r:id="rId167"/>
    <p:sldId id="605" r:id="rId168"/>
    <p:sldId id="652" r:id="rId169"/>
    <p:sldId id="460" r:id="rId170"/>
    <p:sldId id="456" r:id="rId171"/>
    <p:sldId id="649" r:id="rId172"/>
    <p:sldId id="650" r:id="rId173"/>
    <p:sldId id="651" r:id="rId174"/>
    <p:sldId id="462" r:id="rId175"/>
    <p:sldId id="461" r:id="rId176"/>
    <p:sldId id="653" r:id="rId177"/>
    <p:sldId id="262" r:id="rId1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946F"/>
    <a:srgbClr val="3D76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E5576-73F5-C340-7139-BC4F60B6B2D6}" v="1" dt="2023-11-05T02:53:13.792"/>
    <p1510:client id="{63DC2E24-2AC8-98C2-505A-744E6E33D74A}" v="122" dt="2023-10-08T00:38:19.423"/>
    <p1510:client id="{7FE1F01A-98BF-467C-A6BE-8242D769538C}" v="4" dt="2023-10-11T19:13:23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heme" Target="theme/theme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microsoft.com/office/2015/10/relationships/revisionInfo" Target="revisionInfo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presProps" Target="pres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5357C-DB5E-443C-A34B-AA95B408A824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5A9F0-DDC8-4E01-A779-5D5AD37B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AADE16-39F2-9746-8DE6-8768F15EC9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EA24B-58C0-F64A-BA24-4D1167BE0B61}"/>
              </a:ext>
            </a:extLst>
          </p:cNvPr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29B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564885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Page-Eng">
    <p:bg>
      <p:bgPr>
        <a:solidFill>
          <a:srgbClr val="004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9B49E39-58C0-7C43-8C7A-B0833C800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206" t="5722" b="34636"/>
          <a:stretch/>
        </p:blipFill>
        <p:spPr>
          <a:xfrm>
            <a:off x="0" y="0"/>
            <a:ext cx="940525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4CF55-87DD-B14D-A16C-48A51260D3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8D306-F630-764D-B4CE-E28DB25C586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776520" y="6168815"/>
            <a:ext cx="1227997" cy="5565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D10C8F-8D0F-9A4D-A8CC-F3AD66620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3194980"/>
            <a:ext cx="6291824" cy="131237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lang="en-US" sz="4400" b="1" i="0" kern="1200" spc="0" dirty="0">
                <a:solidFill>
                  <a:srgbClr val="A39675"/>
                </a:solidFill>
                <a:latin typeface="Univers Next Arabic Bold" panose="020B0503030202020203" pitchFamily="34" charset="-78"/>
                <a:ea typeface="+mj-ea"/>
                <a:cs typeface="Univers Next Arabic Bold" panose="020B0503030202020203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9AAFE0A-BD31-8B4F-B681-987905CAE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253" y="4688331"/>
            <a:ext cx="6272427" cy="994161"/>
          </a:xfrm>
        </p:spPr>
        <p:txBody>
          <a:bodyPr lIns="0">
            <a:normAutofit/>
          </a:bodyPr>
          <a:lstStyle>
            <a:lvl1pPr marL="0" indent="0" algn="l">
              <a:buNone/>
              <a:defRPr lang="en-US" sz="2400" kern="1200" spc="0" dirty="0">
                <a:solidFill>
                  <a:srgbClr val="FFFFFF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SITEClassification">
            <a:extLst>
              <a:ext uri="{FF2B5EF4-FFF2-40B4-BE49-F238E27FC236}">
                <a16:creationId xmlns:a16="http://schemas.microsoft.com/office/drawing/2014/main" id="{9FA82AD4-048C-634E-82CB-E3FD5C22E950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algn="ctr" defTabSz="914400" rtl="1" eaLnBrk="1" fontAlgn="base" latinLnBrk="0" hangingPunct="1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50DB76-87C1-4922-AB22-5B63FE35EA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</a:blip>
          <a:srcRect r="56967"/>
          <a:stretch/>
        </p:blipFill>
        <p:spPr>
          <a:xfrm>
            <a:off x="191344" y="188894"/>
            <a:ext cx="640080" cy="6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68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Eng-2">
    <p:bg>
      <p:bgPr>
        <a:solidFill>
          <a:srgbClr val="F1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F922546-A9AF-AF41-ABFE-320068B290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88" y="6404509"/>
            <a:ext cx="806589" cy="295178"/>
          </a:xfrm>
          <a:prstGeom prst="rect">
            <a:avLst/>
          </a:prstGeom>
        </p:spPr>
      </p:pic>
      <p:sp>
        <p:nvSpPr>
          <p:cNvPr id="28" name="Title 4">
            <a:extLst>
              <a:ext uri="{FF2B5EF4-FFF2-40B4-BE49-F238E27FC236}">
                <a16:creationId xmlns:a16="http://schemas.microsoft.com/office/drawing/2014/main" id="{1A4189B4-E696-7D41-B7EE-A42F38A85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188641"/>
            <a:ext cx="11813227" cy="648072"/>
          </a:xfrm>
        </p:spPr>
        <p:txBody>
          <a:bodyPr anchor="t">
            <a:normAutofit/>
          </a:bodyPr>
          <a:lstStyle>
            <a:lvl1pPr algn="l" rtl="0">
              <a:defRPr sz="3600" b="0" i="0"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100C9247-3E0A-B741-BCEC-D35FC6E9B2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59496" y="6100449"/>
            <a:ext cx="7416823" cy="432347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rtl="0">
              <a:lnSpc>
                <a:spcPct val="30000"/>
              </a:lnSpc>
              <a:buNone/>
              <a:defRPr sz="800">
                <a:solidFill>
                  <a:srgbClr val="000026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add note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66C31C67-1FA2-2B47-96B9-1CD3843682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lIns="0" rIns="0"/>
          <a:lstStyle>
            <a:lvl1pPr marL="0" indent="0" algn="l" rtl="0">
              <a:buNone/>
              <a:defRPr>
                <a:solidFill>
                  <a:srgbClr val="0075ED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120F32-B38F-0742-B2D0-DE6A22D6D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727225" cy="4558287"/>
          </a:xfrm>
        </p:spPr>
        <p:txBody>
          <a:bodyPr lIns="0">
            <a:normAutofit/>
          </a:bodyPr>
          <a:lstStyle>
            <a:lvl1pPr marL="0" indent="0" algn="l" rtl="0">
              <a:buNone/>
              <a:defRPr sz="2400">
                <a:solidFill>
                  <a:schemeClr val="tx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 marL="9144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 marL="13716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 marL="18288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70474377-3E3E-1D43-BBD1-A79238CC9C31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sp>
        <p:nvSpPr>
          <p:cNvPr id="12" name="Slide Number Placeholder 13">
            <a:extLst>
              <a:ext uri="{FF2B5EF4-FFF2-40B4-BE49-F238E27FC236}">
                <a16:creationId xmlns:a16="http://schemas.microsoft.com/office/drawing/2014/main" id="{AAA9099E-BC28-470D-ABA4-C175100A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13" y="6404509"/>
            <a:ext cx="2190540" cy="264579"/>
          </a:xfrm>
        </p:spPr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5CADC2F-499A-461F-8C87-2235DEC65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792"/>
          <a:stretch/>
        </p:blipFill>
        <p:spPr>
          <a:xfrm>
            <a:off x="11651404" y="6348521"/>
            <a:ext cx="365760" cy="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65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Eng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95DDE27-D7C2-5D4E-B83C-6283AFE660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88" y="6404509"/>
            <a:ext cx="806589" cy="295178"/>
          </a:xfrm>
          <a:prstGeom prst="rect">
            <a:avLst/>
          </a:prstGeom>
        </p:spPr>
      </p:pic>
      <p:sp>
        <p:nvSpPr>
          <p:cNvPr id="21" name="Title 4">
            <a:extLst>
              <a:ext uri="{FF2B5EF4-FFF2-40B4-BE49-F238E27FC236}">
                <a16:creationId xmlns:a16="http://schemas.microsoft.com/office/drawing/2014/main" id="{05D75505-B178-524A-B03E-620D93FD7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188641"/>
            <a:ext cx="11813227" cy="648072"/>
          </a:xfrm>
        </p:spPr>
        <p:txBody>
          <a:bodyPr anchor="t">
            <a:normAutofit/>
          </a:bodyPr>
          <a:lstStyle>
            <a:lvl1pPr algn="l" rtl="0">
              <a:defRPr sz="3600" b="0" i="0"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C2CB156-8CEF-F749-9086-4371E6B9E7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59496" y="6100449"/>
            <a:ext cx="7416823" cy="432347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rtl="0">
              <a:lnSpc>
                <a:spcPct val="30000"/>
              </a:lnSpc>
              <a:buNone/>
              <a:defRPr sz="800">
                <a:solidFill>
                  <a:srgbClr val="000026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add note</a:t>
            </a:r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766FAD5E-A316-4647-9F3F-E15982ECF6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lIns="0" rIns="0"/>
          <a:lstStyle>
            <a:lvl1pPr marL="0" indent="0" algn="l" rtl="0">
              <a:buNone/>
              <a:defRPr>
                <a:solidFill>
                  <a:srgbClr val="0075ED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57F1D2-3F77-434E-BDA8-7E99DE7AA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727225" cy="4558287"/>
          </a:xfrm>
        </p:spPr>
        <p:txBody>
          <a:bodyPr lIns="0">
            <a:normAutofit/>
          </a:bodyPr>
          <a:lstStyle>
            <a:lvl1pPr marL="0" indent="0" algn="l" rtl="0">
              <a:buNone/>
              <a:defRPr sz="2400">
                <a:solidFill>
                  <a:schemeClr val="tx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 marL="9144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 marL="13716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 marL="18288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3667886D-E5F6-1444-AD26-09077B883599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rgbClr val="DCDC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AA6DBE1D-AEE7-4DFC-BD5E-856C51E9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13" y="6404509"/>
            <a:ext cx="2190540" cy="264579"/>
          </a:xfrm>
        </p:spPr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C046F12-DCA2-42FC-AD8D-26F41E4295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792"/>
          <a:stretch/>
        </p:blipFill>
        <p:spPr>
          <a:xfrm>
            <a:off x="11651404" y="6348521"/>
            <a:ext cx="365760" cy="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73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Eng-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2102355-175F-0949-8A2D-3EA783C2B2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88" y="6404509"/>
            <a:ext cx="806589" cy="295178"/>
          </a:xfrm>
          <a:prstGeom prst="rect">
            <a:avLst/>
          </a:prstGeom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DA092DFE-37F8-C94B-B864-31BF3BFA1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188641"/>
            <a:ext cx="11813227" cy="648072"/>
          </a:xfrm>
        </p:spPr>
        <p:txBody>
          <a:bodyPr anchor="t">
            <a:normAutofit/>
          </a:bodyPr>
          <a:lstStyle>
            <a:lvl1pPr algn="l" rtl="0">
              <a:defRPr sz="3600" b="0" i="0"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8D0D1B5-AFEB-014E-A1F2-76B4A36AE3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59496" y="6100449"/>
            <a:ext cx="7416823" cy="432347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rtl="0">
              <a:lnSpc>
                <a:spcPct val="30000"/>
              </a:lnSpc>
              <a:buNone/>
              <a:defRPr sz="800">
                <a:solidFill>
                  <a:srgbClr val="000026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add note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0AD42E7-3D1E-5D40-BB52-F6BA7506CCF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lIns="0" rIns="0"/>
          <a:lstStyle>
            <a:lvl1pPr marL="0" indent="0" algn="l" rtl="0">
              <a:buNone/>
              <a:defRPr>
                <a:solidFill>
                  <a:srgbClr val="0075ED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F37CBBE-B1B6-DC43-BCD8-5212734B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727225" cy="4558287"/>
          </a:xfrm>
        </p:spPr>
        <p:txBody>
          <a:bodyPr lIns="0"/>
          <a:lstStyle>
            <a:lvl1pPr marL="0" indent="0" algn="l" rtl="0">
              <a:buNone/>
              <a:defRPr>
                <a:solidFill>
                  <a:schemeClr val="tx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 marL="9144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 marL="13716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 marL="18288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C29FF589-DEC9-9641-8A0D-E6C54F2EFBC3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rgbClr val="DCDC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8EC553B1-10E4-418E-ACEE-A75E2E14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13" y="6404509"/>
            <a:ext cx="2190540" cy="264579"/>
          </a:xfrm>
        </p:spPr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E9E6C23-94E0-4A89-9C67-03F78D1D3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792"/>
          <a:stretch/>
        </p:blipFill>
        <p:spPr>
          <a:xfrm>
            <a:off x="11651404" y="6348521"/>
            <a:ext cx="365760" cy="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86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3">
          <p15:clr>
            <a:srgbClr val="FBAE40"/>
          </p15:clr>
        </p15:guide>
        <p15:guide id="2" orient="horz" pos="4156">
          <p15:clr>
            <a:srgbClr val="FBAE40"/>
          </p15:clr>
        </p15:guide>
        <p15:guide id="3" pos="7537">
          <p15:clr>
            <a:srgbClr val="FBAE40"/>
          </p15:clr>
        </p15:guide>
        <p15:guide id="4" orient="horz" pos="1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Eng-29">
    <p:bg>
      <p:bgPr>
        <a:solidFill>
          <a:srgbClr val="F2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4658E3-C682-AF42-9115-3EC5369DBA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88" y="6404509"/>
            <a:ext cx="806589" cy="295178"/>
          </a:xfrm>
          <a:prstGeom prst="rect">
            <a:avLst/>
          </a:prstGeom>
        </p:spPr>
      </p:pic>
      <p:sp>
        <p:nvSpPr>
          <p:cNvPr id="24" name="Title 4">
            <a:extLst>
              <a:ext uri="{FF2B5EF4-FFF2-40B4-BE49-F238E27FC236}">
                <a16:creationId xmlns:a16="http://schemas.microsoft.com/office/drawing/2014/main" id="{780C09FA-D1D3-DB46-A9B7-692F58ADC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188641"/>
            <a:ext cx="11813227" cy="648072"/>
          </a:xfrm>
        </p:spPr>
        <p:txBody>
          <a:bodyPr anchor="t">
            <a:normAutofit/>
          </a:bodyPr>
          <a:lstStyle>
            <a:lvl1pPr algn="l" rtl="0">
              <a:defRPr sz="3600" b="0" i="0"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4D233E-6722-4148-9C3D-27C2596FF2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59496" y="6100449"/>
            <a:ext cx="7416823" cy="432347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rtl="0">
              <a:lnSpc>
                <a:spcPct val="30000"/>
              </a:lnSpc>
              <a:buNone/>
              <a:defRPr sz="800">
                <a:solidFill>
                  <a:srgbClr val="000026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add note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12B487-94E0-D544-B64F-EA4F700DAD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lIns="0" rIns="0"/>
          <a:lstStyle>
            <a:lvl1pPr marL="0" indent="0" algn="l" rtl="0">
              <a:buNone/>
              <a:defRPr>
                <a:solidFill>
                  <a:srgbClr val="0075ED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8C3855F-C924-314F-BEFA-AFBBCA9A8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62" y="1450627"/>
            <a:ext cx="11727225" cy="4558287"/>
          </a:xfrm>
        </p:spPr>
        <p:txBody>
          <a:bodyPr lIns="0"/>
          <a:lstStyle>
            <a:lvl1pPr marL="0" indent="0" algn="l" rtl="0">
              <a:buNone/>
              <a:defRPr>
                <a:solidFill>
                  <a:schemeClr val="tx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 marL="9144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 marL="13716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 marL="18288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135FD667-4979-9E43-96BA-5799E5DCD49C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9BA272D5-7DFD-4CCC-9163-6222BD65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13" y="6404509"/>
            <a:ext cx="2190540" cy="264579"/>
          </a:xfrm>
        </p:spPr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3D28F4F-8F92-4A99-B5EA-D3BFDD836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792"/>
          <a:stretch/>
        </p:blipFill>
        <p:spPr>
          <a:xfrm>
            <a:off x="11651404" y="6348521"/>
            <a:ext cx="365760" cy="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35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3">
          <p15:clr>
            <a:srgbClr val="FBAE40"/>
          </p15:clr>
        </p15:guide>
        <p15:guide id="2" orient="horz" pos="4156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pos="75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you-Eng">
    <p:bg>
      <p:bgPr>
        <a:solidFill>
          <a:srgbClr val="004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47D69D8-69F9-9C4B-8B45-7462CE2503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22BE27-06FC-E843-8F92-7C269A36F2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6168815"/>
            <a:ext cx="1227997" cy="556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7F3D5-AF9B-B54C-B968-468DB5F93AC3}"/>
              </a:ext>
            </a:extLst>
          </p:cNvPr>
          <p:cNvSpPr txBox="1"/>
          <p:nvPr userDrawn="1"/>
        </p:nvSpPr>
        <p:spPr>
          <a:xfrm>
            <a:off x="2140296" y="2661732"/>
            <a:ext cx="4171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Univers Next Arabic Bold" panose="020B0803030202020203" pitchFamily="34" charset="-78"/>
                <a:cs typeface="Univers Next Arabic Bold" panose="020B0803030202020203" pitchFamily="34" charset="-78"/>
              </a:rPr>
              <a:t>Thank you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4A05A3-C913-3744-9F27-4CE5D9D3DB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504525" y="812950"/>
            <a:ext cx="5388640" cy="5368222"/>
          </a:xfrm>
          <a:prstGeom prst="rect">
            <a:avLst/>
          </a:prstGeom>
        </p:spPr>
      </p:pic>
      <p:sp>
        <p:nvSpPr>
          <p:cNvPr id="10" name="SITEClassification">
            <a:extLst>
              <a:ext uri="{FF2B5EF4-FFF2-40B4-BE49-F238E27FC236}">
                <a16:creationId xmlns:a16="http://schemas.microsoft.com/office/drawing/2014/main" id="{30ACEE3D-F7DB-C740-A851-2EB0B883FFE3}"/>
              </a:ext>
            </a:extLst>
          </p:cNvPr>
          <p:cNvSpPr/>
          <p:nvPr userDrawn="1"/>
        </p:nvSpPr>
        <p:spPr>
          <a:xfrm>
            <a:off x="5461000" y="6585623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B2430D-3BDA-469A-93F0-A7997CC21E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</a:blip>
          <a:srcRect r="56967"/>
          <a:stretch/>
        </p:blipFill>
        <p:spPr>
          <a:xfrm>
            <a:off x="191344" y="188894"/>
            <a:ext cx="640080" cy="6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2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-Eng">
    <p:bg>
      <p:bgPr>
        <a:solidFill>
          <a:srgbClr val="004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47D69D8-69F9-9C4B-8B45-7462CE2503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22BE27-06FC-E843-8F92-7C269A36F2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6168815"/>
            <a:ext cx="1227997" cy="556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0C54F-0943-A743-9FC9-00B7BC830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8487" r="66894" b="11011"/>
          <a:stretch/>
        </p:blipFill>
        <p:spPr>
          <a:xfrm flipH="1">
            <a:off x="8647634" y="234225"/>
            <a:ext cx="3663238" cy="5520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D0BFFB-C67B-9748-8E97-4C2EFE1CB97A}"/>
              </a:ext>
            </a:extLst>
          </p:cNvPr>
          <p:cNvSpPr txBox="1"/>
          <p:nvPr userDrawn="1"/>
        </p:nvSpPr>
        <p:spPr>
          <a:xfrm>
            <a:off x="524021" y="2476906"/>
            <a:ext cx="41719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Univers Next Arabic Bold" panose="020B0803030202020203" pitchFamily="34" charset="-78"/>
                <a:cs typeface="Univers Next Arabic Bold" panose="020B0803030202020203" pitchFamily="34" charset="-78"/>
              </a:rPr>
              <a:t>Thank you</a:t>
            </a:r>
          </a:p>
        </p:txBody>
      </p:sp>
      <p:sp>
        <p:nvSpPr>
          <p:cNvPr id="8" name="SITEClassification">
            <a:extLst>
              <a:ext uri="{FF2B5EF4-FFF2-40B4-BE49-F238E27FC236}">
                <a16:creationId xmlns:a16="http://schemas.microsoft.com/office/drawing/2014/main" id="{D0508CA2-0794-B345-9077-F60F644C80EC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5126D22-C9D6-423D-8A34-598075D11D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</a:blip>
          <a:srcRect r="56967"/>
          <a:stretch/>
        </p:blipFill>
        <p:spPr>
          <a:xfrm>
            <a:off x="191344" y="188894"/>
            <a:ext cx="640080" cy="61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2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-Eng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A427937-D95A-7A4C-81A8-E58A7C524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2525"/>
            <a:ext cx="1454858" cy="5342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31169-F0C8-D744-83E9-3A580648EF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6168815"/>
            <a:ext cx="1227329" cy="556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67FB15-97D1-AC42-9B1F-22157DDF8758}"/>
              </a:ext>
            </a:extLst>
          </p:cNvPr>
          <p:cNvSpPr txBox="1"/>
          <p:nvPr userDrawn="1"/>
        </p:nvSpPr>
        <p:spPr>
          <a:xfrm>
            <a:off x="2140296" y="2661732"/>
            <a:ext cx="41719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4028"/>
                </a:solidFill>
                <a:latin typeface="Univers Next Arabic Bold" panose="020B0803030202020203" pitchFamily="34" charset="-78"/>
                <a:cs typeface="Univers Next Arabic Bold" panose="020B0803030202020203" pitchFamily="34" charset="-78"/>
              </a:rPr>
              <a:t>Thank you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FACCAAA-EFC9-CD46-AD1A-582A5E34A8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52125" y="660550"/>
            <a:ext cx="5388640" cy="5368222"/>
          </a:xfrm>
          <a:prstGeom prst="rect">
            <a:avLst/>
          </a:prstGeom>
        </p:spPr>
      </p:pic>
      <p:sp>
        <p:nvSpPr>
          <p:cNvPr id="8" name="SITEClassification">
            <a:extLst>
              <a:ext uri="{FF2B5EF4-FFF2-40B4-BE49-F238E27FC236}">
                <a16:creationId xmlns:a16="http://schemas.microsoft.com/office/drawing/2014/main" id="{933EBCFF-2E43-DD4D-BD9F-E38F9766EB1A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rgbClr val="DCDCE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algn="ctr" defTabSz="914400" rtl="1" eaLnBrk="1" fontAlgn="base" latinLnBrk="0" hangingPunct="1"/>
            <a:r>
              <a:rPr lang="en-US" sz="100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9C091FC-68C3-4040-A70C-50F056834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57465"/>
          <a:stretch/>
        </p:blipFill>
        <p:spPr>
          <a:xfrm>
            <a:off x="191344" y="151818"/>
            <a:ext cx="640080" cy="6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Eng">
    <p:bg>
      <p:bgPr>
        <a:solidFill>
          <a:srgbClr val="A194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3ECA6A-5569-BD4F-AEF1-8DA03AA45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3146B-D40E-6B40-9949-390766C5D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5000"/>
          </a:blip>
          <a:srcRect l="66476" r="5043"/>
          <a:stretch/>
        </p:blipFill>
        <p:spPr>
          <a:xfrm>
            <a:off x="9040483" y="161365"/>
            <a:ext cx="3151517" cy="68580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4C5EE85E-8D1B-1641-A6B3-02BBE1D73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021" y="491986"/>
            <a:ext cx="9312706" cy="1082543"/>
          </a:xfrm>
        </p:spPr>
        <p:txBody>
          <a:bodyPr anchor="t">
            <a:normAutofit/>
          </a:bodyPr>
          <a:lstStyle>
            <a:lvl1pPr algn="l" rtl="0">
              <a:defRPr sz="3600" b="0" i="0">
                <a:solidFill>
                  <a:schemeClr val="bg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Agenda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186BDC7-8312-6A4B-AAD4-87FDFA475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875" y="1750452"/>
            <a:ext cx="7927398" cy="4285239"/>
          </a:xfrm>
        </p:spPr>
        <p:txBody>
          <a:bodyPr/>
          <a:lstStyle>
            <a:lvl1pPr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ITEClassification">
            <a:extLst>
              <a:ext uri="{FF2B5EF4-FFF2-40B4-BE49-F238E27FC236}">
                <a16:creationId xmlns:a16="http://schemas.microsoft.com/office/drawing/2014/main" id="{67552106-2696-B545-8F88-BA5D338FF566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A1947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AF208D1-55D7-4EE2-A3E9-790061216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</a:blip>
          <a:srcRect r="56967"/>
          <a:stretch/>
        </p:blipFill>
        <p:spPr>
          <a:xfrm>
            <a:off x="108281" y="136496"/>
            <a:ext cx="415594" cy="3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43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Break-Eng-1">
    <p:bg>
      <p:bgPr>
        <a:solidFill>
          <a:srgbClr val="047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1645449-E82B-DD46-8FE4-924F128D46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B83BA8-CD77-4B49-AC34-EADBDF735C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375" r="25784" b="28150"/>
          <a:stretch/>
        </p:blipFill>
        <p:spPr>
          <a:xfrm>
            <a:off x="4721852" y="0"/>
            <a:ext cx="7470148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98852BB-A175-1A42-A4D1-ED3FFDAE2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038" y="3382743"/>
            <a:ext cx="5803045" cy="960657"/>
          </a:xfrm>
        </p:spPr>
        <p:txBody>
          <a:bodyPr lIns="0">
            <a:normAutofit/>
          </a:bodyPr>
          <a:lstStyle>
            <a:lvl1pPr marL="0" indent="0" algn="l">
              <a:buNone/>
              <a:defRPr lang="en-US" sz="2400" kern="1200" spc="0" dirty="0">
                <a:solidFill>
                  <a:schemeClr val="bg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08FB45-475E-2E4B-99FC-9F392ADAB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1979880"/>
            <a:ext cx="5803045" cy="131237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lang="en-US" sz="4000" b="1" i="0" kern="1200" spc="0" dirty="0">
                <a:solidFill>
                  <a:schemeClr val="bg1"/>
                </a:solidFill>
                <a:latin typeface="Univers Next Arabic Bold" panose="020B0503030202020203" pitchFamily="34" charset="-78"/>
                <a:ea typeface="+mj-ea"/>
                <a:cs typeface="Univers Next Arabic Bold" panose="020B0503030202020203" pitchFamily="34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7033C280-85B8-7C43-9C23-3368A7DFD02C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474E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011D12B-4948-4311-B339-29608641AA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</a:blip>
          <a:srcRect r="56967"/>
          <a:stretch/>
        </p:blipFill>
        <p:spPr>
          <a:xfrm>
            <a:off x="11460642" y="6184784"/>
            <a:ext cx="548640" cy="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60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Eng-1">
    <p:bg>
      <p:bgPr>
        <a:solidFill>
          <a:srgbClr val="1E13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4C77FB-3DC8-FD41-8603-F83DA2A468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D3A7EB-D160-854E-A519-94B9D1E1E44F}"/>
              </a:ext>
            </a:extLst>
          </p:cNvPr>
          <p:cNvSpPr txBox="1">
            <a:spLocks/>
          </p:cNvSpPr>
          <p:nvPr userDrawn="1"/>
        </p:nvSpPr>
        <p:spPr>
          <a:xfrm>
            <a:off x="306569" y="3072384"/>
            <a:ext cx="5175747" cy="76946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i="0" kern="1200" spc="220" dirty="0">
                <a:solidFill>
                  <a:schemeClr val="bg1"/>
                </a:solidFill>
                <a:latin typeface="Univers Next Arabic Bold" panose="020B0503030202020203" pitchFamily="34" charset="-78"/>
                <a:ea typeface="+mj-ea"/>
                <a:cs typeface="Univers Next Arabic Bold" panose="020B0503030202020203" pitchFamily="34" charset="-78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b="1" spc="155">
                <a:solidFill>
                  <a:srgbClr val="FFFFFF"/>
                </a:solidFill>
                <a:latin typeface="Univers Next Arabic Bold" panose="020B0503030202020203" pitchFamily="34" charset="-78"/>
                <a:cs typeface="Univers Next Arabic Bold" panose="020B0503030202020203" pitchFamily="34" charset="-78"/>
              </a:rPr>
              <a:t>Appendix</a:t>
            </a:r>
            <a:endParaRPr lang="en-US" sz="4000">
              <a:latin typeface="Univers Next Arabic" panose="020B0503030202020203" pitchFamily="34" charset="-78"/>
              <a:cs typeface="Univers Next Arabic" panose="020B0503030202020203" pitchFamily="34" charset="-78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1F9F92D-E328-4340-A6B9-FC88F1B0B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4576" y="1957500"/>
            <a:ext cx="3593592" cy="2990850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23900" b="1">
                <a:solidFill>
                  <a:schemeClr val="bg1"/>
                </a:solidFill>
                <a:latin typeface="Univers Next Arabic Bold" panose="020B0503030202020203" pitchFamily="34" charset="-78"/>
                <a:cs typeface="Univers Next Arabic Bold" panose="020B0503030202020203" pitchFamily="34" charset="-78"/>
              </a:defRPr>
            </a:lvl1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E0B81130-9ACB-D446-824A-8B425701E9D3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20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CA6499-7BB5-4DE7-B572-FC2951F6B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56967"/>
          <a:stretch/>
        </p:blipFill>
        <p:spPr>
          <a:xfrm>
            <a:off x="11452016" y="6193410"/>
            <a:ext cx="548640" cy="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33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9">
          <p15:clr>
            <a:srgbClr val="FBAE40"/>
          </p15:clr>
        </p15:guide>
        <p15:guide id="2" orient="horz" pos="4088">
          <p15:clr>
            <a:srgbClr val="FBAE40"/>
          </p15:clr>
        </p15:guide>
        <p15:guide id="3" pos="746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Eng-2">
    <p:bg>
      <p:bgPr>
        <a:solidFill>
          <a:srgbClr val="101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5A8FE9-CC41-934A-8CC6-3E3C95782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344" y="6191475"/>
            <a:ext cx="1443310" cy="53002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3874EB-8083-BB48-AB94-2C2AF8E81D77}"/>
              </a:ext>
            </a:extLst>
          </p:cNvPr>
          <p:cNvSpPr txBox="1">
            <a:spLocks/>
          </p:cNvSpPr>
          <p:nvPr userDrawn="1"/>
        </p:nvSpPr>
        <p:spPr>
          <a:xfrm>
            <a:off x="306569" y="3072384"/>
            <a:ext cx="5175747" cy="76946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i="0" kern="1200" spc="220" dirty="0">
                <a:solidFill>
                  <a:schemeClr val="bg1"/>
                </a:solidFill>
                <a:latin typeface="Univers Next Arabic Bold" panose="020B0503030202020203" pitchFamily="34" charset="-78"/>
                <a:ea typeface="+mj-ea"/>
                <a:cs typeface="Univers Next Arabic Bold" panose="020B0503030202020203" pitchFamily="34" charset="-78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b="1" spc="155">
                <a:solidFill>
                  <a:srgbClr val="FFFFFF"/>
                </a:solidFill>
                <a:latin typeface="Univers Next Arabic Bold" panose="020B0503030202020203" pitchFamily="34" charset="-78"/>
                <a:cs typeface="Univers Next Arabic Bold" panose="020B0503030202020203" pitchFamily="34" charset="-78"/>
              </a:rPr>
              <a:t>Backup</a:t>
            </a:r>
            <a:endParaRPr lang="en-US" sz="4000">
              <a:latin typeface="Univers Next Arabic" panose="020B0503030202020203" pitchFamily="34" charset="-78"/>
              <a:cs typeface="Univers Next Arabic" panose="020B0503030202020203" pitchFamily="34" charset="-78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F7DF20E-3919-4E44-B083-4874D8BC1F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4576" y="1957500"/>
            <a:ext cx="3593592" cy="2990850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23900" b="1">
                <a:solidFill>
                  <a:schemeClr val="bg1"/>
                </a:solidFill>
                <a:latin typeface="Univers Next Arabic Bold" panose="020B0503030202020203" pitchFamily="34" charset="-78"/>
                <a:cs typeface="Univers Next Arabic Bold" panose="020B0503030202020203" pitchFamily="34" charset="-78"/>
              </a:defRPr>
            </a:lvl1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9" name="SITEClassification">
            <a:extLst>
              <a:ext uri="{FF2B5EF4-FFF2-40B4-BE49-F238E27FC236}">
                <a16:creationId xmlns:a16="http://schemas.microsoft.com/office/drawing/2014/main" id="{5FDC6361-C6E2-6243-9876-880C2FCEA498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2BB33B1-06EB-44E3-8F2C-66DA83717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56967"/>
          <a:stretch/>
        </p:blipFill>
        <p:spPr>
          <a:xfrm>
            <a:off x="11452016" y="6193410"/>
            <a:ext cx="548640" cy="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14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9">
          <p15:clr>
            <a:srgbClr val="FBAE40"/>
          </p15:clr>
        </p15:guide>
        <p15:guide id="2" orient="horz" pos="41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Eng-1">
    <p:bg>
      <p:bgPr>
        <a:solidFill>
          <a:srgbClr val="DCD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62420D-AAFF-F24F-ADAF-BF2817B0AD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088" y="6404509"/>
            <a:ext cx="806589" cy="295178"/>
          </a:xfrm>
          <a:prstGeom prst="rect">
            <a:avLst/>
          </a:prstGeom>
        </p:spPr>
      </p:pic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008B43FF-B927-DD40-AC5A-5E79831F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13" y="6404509"/>
            <a:ext cx="2190540" cy="264579"/>
          </a:xfrm>
        </p:spPr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EBF50B96-259A-0446-9421-23B512AB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188641"/>
            <a:ext cx="11813227" cy="648072"/>
          </a:xfrm>
        </p:spPr>
        <p:txBody>
          <a:bodyPr anchor="t">
            <a:normAutofit/>
          </a:bodyPr>
          <a:lstStyle>
            <a:lvl1pPr algn="l" rtl="0">
              <a:defRPr sz="3600" b="0" i="0"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A6E7A66-6AE5-4C44-A226-17BA9A4A1D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59496" y="6100449"/>
            <a:ext cx="7416823" cy="432347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rtl="0">
              <a:lnSpc>
                <a:spcPct val="30000"/>
              </a:lnSpc>
              <a:buNone/>
              <a:defRPr sz="800">
                <a:solidFill>
                  <a:srgbClr val="000026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add note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FA9116A4-8BDF-374C-8845-5014F51EE4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344" y="908720"/>
            <a:ext cx="11823331" cy="469900"/>
          </a:xfrm>
          <a:prstGeom prst="rect">
            <a:avLst/>
          </a:prstGeom>
        </p:spPr>
        <p:txBody>
          <a:bodyPr lIns="0" rIns="0"/>
          <a:lstStyle>
            <a:lvl1pPr marL="0" indent="0" algn="l" rtl="0">
              <a:buNone/>
              <a:defRPr>
                <a:solidFill>
                  <a:srgbClr val="0075ED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1A9D97-F522-5646-AE62-88C81FA3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727225" cy="4558287"/>
          </a:xfrm>
        </p:spPr>
        <p:txBody>
          <a:bodyPr lIns="0">
            <a:normAutofit/>
          </a:bodyPr>
          <a:lstStyle>
            <a:lvl1pPr marL="0" indent="0" algn="l" rtl="0">
              <a:buNone/>
              <a:defRPr sz="2400">
                <a:solidFill>
                  <a:schemeClr val="tx1"/>
                </a:solidFill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1pPr>
            <a:lvl2pPr marL="4572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2pPr>
            <a:lvl3pPr marL="9144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3pPr>
            <a:lvl4pPr marL="13716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4pPr>
            <a:lvl5pPr marL="1828800" indent="0" algn="l" rtl="0">
              <a:buNone/>
              <a:defRPr>
                <a:latin typeface="Univers Next Arabic" panose="020B0503030202020203" pitchFamily="34" charset="-78"/>
                <a:cs typeface="Univers Next Arabic" panose="020B0503030202020203" pitchFamily="34" charset="-78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ITEClassification">
            <a:extLst>
              <a:ext uri="{FF2B5EF4-FFF2-40B4-BE49-F238E27FC236}">
                <a16:creationId xmlns:a16="http://schemas.microsoft.com/office/drawing/2014/main" id="{5B32E815-155E-5549-8FC4-BDB0C4431058}"/>
              </a:ext>
            </a:extLst>
          </p:cNvPr>
          <p:cNvSpPr/>
          <p:nvPr userDrawn="1"/>
        </p:nvSpPr>
        <p:spPr>
          <a:xfrm>
            <a:off x="5461000" y="6578600"/>
            <a:ext cx="1270000" cy="279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 rtl="1" fontAlgn="base"/>
            <a:r>
              <a:rPr lang="en-US" sz="1000" b="0">
                <a:solidFill>
                  <a:srgbClr val="0040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RESTRICTED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4186E01-1B43-4ED4-A3EE-1AA1F6C1B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792"/>
          <a:stretch/>
        </p:blipFill>
        <p:spPr>
          <a:xfrm>
            <a:off x="11651404" y="6348521"/>
            <a:ext cx="365760" cy="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3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19">
          <p15:clr>
            <a:srgbClr val="FBAE40"/>
          </p15:clr>
        </p15:guide>
        <p15:guide id="4" orient="horz" pos="4201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43FB09-1733-D34C-A902-7B50AA56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A7C2E-869C-1B40-B40C-1F671FC39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53BD2-FC89-7140-8C87-AC089242E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9C2B8-60A8-5D4E-9E59-2558E7429154}" type="datetime1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D426B-7F2C-7447-9E7B-7B87FE16F8E3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000" b="1" i="0" u="none">
                <a:solidFill>
                  <a:srgbClr val="029B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RESTRICTED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8D005-2618-744E-81C8-90C65D52A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9F78B-7083-734C-A89B-42EBE544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2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phunk/JTAGenum" TargetMode="External"/><Relationship Id="rId2" Type="http://schemas.openxmlformats.org/officeDocument/2006/relationships/hyperlink" Target="http://www.grandideastudio.com/jtagulator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hyperlink" Target="https://openocd.org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e2e.ti.com/support/logic-group/logic/f/logic-forum/740319/faq-are-there-voltage-level-translation-level-shifter-device-recommendations-for-the-industry-standard-interfaces-like-gpio-spi-uart-i2c-mdio-rgmii-i2s-etc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6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9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ocd.org/doc/html/TAP-Declaration.html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4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hyperlink" Target="https://www.digikey.co.th/htmldatasheets/production/1952774/0/0/1/n25q512a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hyperlink" Target="https://www.securifi.com/rg/suppor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5.jpeg"/><Relationship Id="rId4" Type="http://schemas.openxmlformats.org/officeDocument/2006/relationships/image" Target="../media/image99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www.pcbonline.com/blog/how-to-identify-smd-components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pt-plus.com/products_html/8800-0150.html" TargetMode="External"/><Relationship Id="rId2" Type="http://schemas.openxmlformats.org/officeDocument/2006/relationships/hyperlink" Target="https://360-clip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www.ipc.org/system/files/technical_resource/E7%26S22_02.pdf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hyperlink" Target="https://ftdichip.com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jpe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ckcodes/python3-baudrate" TargetMode="External"/><Relationship Id="rId2" Type="http://schemas.openxmlformats.org/officeDocument/2006/relationships/hyperlink" Target="https://github.com/biw/Baudrate.py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hyperlink" Target="https://github.com/devttys0/baudrate/blob/master/baudrate.py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hyperlink" Target="https://piolabs.com/blog/engineering/diving-into-arm-debug-access-port.html" TargetMode="Externa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5745E-F2D7-1C41-90BC-08ED16F4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7" y="3194980"/>
            <a:ext cx="9376226" cy="1312375"/>
          </a:xfrm>
        </p:spPr>
        <p:txBody>
          <a:bodyPr/>
          <a:lstStyle/>
          <a:p>
            <a:r>
              <a:rPr lang="en-US" dirty="0"/>
              <a:t>Introduction to Hardware Attacks</a:t>
            </a:r>
            <a:endParaRPr lang="en-S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49CD8-D6AA-4401-859D-12752E196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>
                <a:cs typeface="Univers Next Arabic"/>
              </a:rPr>
              <a:t>Josh </a:t>
            </a:r>
            <a:r>
              <a:rPr lang="en-US">
                <a:cs typeface="Univers Next Arabic"/>
              </a:rPr>
              <a:t>Rabinowitz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Hardware Security?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attack routes and effort…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4C87D-F9F8-9766-975A-8ED1D014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1381340"/>
            <a:ext cx="5176349" cy="3657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D44F4-8A26-FA26-B812-CDFDFA7C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441" y="1378620"/>
            <a:ext cx="5017216" cy="36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43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876" y="1461074"/>
            <a:ext cx="5832265" cy="722056"/>
          </a:xfrm>
        </p:spPr>
        <p:txBody>
          <a:bodyPr>
            <a:normAutofit/>
          </a:bodyPr>
          <a:lstStyle/>
          <a:p>
            <a:r>
              <a:rPr lang="en-US" dirty="0"/>
              <a:t>What if our JTAG port has unlabeled pins?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03A58-AA24-5DAC-88F3-EAFD7724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18277" y="2053924"/>
            <a:ext cx="2555445" cy="3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273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95090"/>
            <a:ext cx="8404016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we know which pins may contain JTAG, we can discover the pinout by ‘brute force’: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Try every pin combination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Each attempt sends IDCODE instruction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Correct pinout will yield a valid IDCODE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Tools widely used to automate discovery: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JTAGulator</a:t>
            </a:r>
            <a:r>
              <a:rPr lang="en-US" dirty="0"/>
              <a:t> (dedicated HW) – </a:t>
            </a:r>
            <a:r>
              <a:rPr lang="en-US" dirty="0">
                <a:hlinkClick r:id="rId2"/>
              </a:rPr>
              <a:t>http://www.grandideastudio.com/jtagulator/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Raspi</a:t>
            </a:r>
            <a:r>
              <a:rPr lang="en-US" dirty="0"/>
              <a:t> (open-source scripts) – </a:t>
            </a:r>
            <a:r>
              <a:rPr lang="en-US" dirty="0">
                <a:hlinkClick r:id="rId3"/>
              </a:rPr>
              <a:t>https://github.com/cyphunk/JTAGenum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Note: always probe for GND, logic-level first!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C2D9BC-7CCF-E6C1-CA14-E569E670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508" y="1993614"/>
            <a:ext cx="3868988" cy="386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14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0986" y="1063432"/>
            <a:ext cx="8644045" cy="479851"/>
          </a:xfrm>
        </p:spPr>
        <p:txBody>
          <a:bodyPr>
            <a:normAutofit fontScale="92500"/>
          </a:bodyPr>
          <a:lstStyle/>
          <a:p>
            <a:r>
              <a:rPr lang="en-US" dirty="0"/>
              <a:t>What if we don’t HAVE a port…but the interface IS </a:t>
            </a:r>
            <a:r>
              <a:rPr lang="en-US" i="1" dirty="0"/>
              <a:t>somewhere</a:t>
            </a:r>
            <a:r>
              <a:rPr lang="en-US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102</a:t>
            </a:fld>
            <a:endParaRPr lang="en-US"/>
          </a:p>
        </p:txBody>
      </p:sp>
      <p:pic>
        <p:nvPicPr>
          <p:cNvPr id="8" name="Picture 7" descr="A green circuit board with many small black chips&#10;&#10;Description automatically generated">
            <a:extLst>
              <a:ext uri="{FF2B5EF4-FFF2-40B4-BE49-F238E27FC236}">
                <a16:creationId xmlns:a16="http://schemas.microsoft.com/office/drawing/2014/main" id="{312A2952-A59E-1AB6-61AA-46CA84B18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45782" y="1528900"/>
            <a:ext cx="6300436" cy="47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504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95090"/>
            <a:ext cx="11813971" cy="4488889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Finding the interface itself can be tricky (sometimes on purpose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may have to deduce its location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Chip proximity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Datasheet (if chip known)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Pin count/grouping (can we spot 5+ pins that look related?)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Probing!!!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Do we know the target’s logic level (recall earlier lesson)?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>
                <a:cs typeface="Univers Next Arabic"/>
              </a:rPr>
              <a:t>WILL NEED THIS anyway before interfacing safely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E.g. SSD controller’s typically use 1.8V for JTAG…see next slide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520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05" y="1689400"/>
            <a:ext cx="4129196" cy="425987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previous image showed an opened SSD (solid-state hard drive)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locate the controller’s JTAG interface, UL: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Noted a line of 7-8 pins near the target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Checked for voltages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dirty="0"/>
              <a:t> 1.8v, located GND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Brute-force remaining pins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B4E99-11C2-4A28-EB26-EB41B68E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73" y="1860515"/>
            <a:ext cx="7553642" cy="32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899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04" y="1689400"/>
            <a:ext cx="11547265" cy="425987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example with grouped, plated through-holes: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AB8987-FB82-7044-D530-C332EEE0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79" y="2975655"/>
            <a:ext cx="5414679" cy="21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760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04" y="1689401"/>
            <a:ext cx="11547265" cy="10518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Manufacturers often use proprietary connectors/fixtures to prevent easy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we locate JTAG in this fine-pitched array of 38 ‘candidate’ pads?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D6C83-ABCB-6AD5-E1F1-E10D4365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08" y="2741250"/>
            <a:ext cx="8003656" cy="33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176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04" y="1689401"/>
            <a:ext cx="11547265" cy="10518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creating our own bed-of-nails test fixture … remember, creativity is the limit!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BE2649-B577-81E2-1357-9751350C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1" y="2231308"/>
            <a:ext cx="6285066" cy="219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7F16D-CF2E-7A94-6972-5B733930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0" y="4257793"/>
            <a:ext cx="5551169" cy="18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50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480" y="1489058"/>
            <a:ext cx="4377689" cy="341441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Pads are broken-out to standard header size (.1”) for easy jumper-access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Brute-forcing 24 pins at once, we can locate JTAG in 2 quick scans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Advanced hardware hacking </a:t>
            </a:r>
            <a:r>
              <a:rPr lang="en-US" i="1" dirty="0">
                <a:sym typeface="Wingdings" panose="05000000000000000000" pitchFamily="2" charset="2"/>
              </a:rPr>
              <a:t>often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ym typeface="Wingdings" panose="05000000000000000000" pitchFamily="2" charset="2"/>
              </a:rPr>
              <a:t>requires</a:t>
            </a:r>
            <a:r>
              <a:rPr lang="en-US" dirty="0">
                <a:sym typeface="Wingdings" panose="05000000000000000000" pitchFamily="2" charset="2"/>
              </a:rPr>
              <a:t> making your own tools/connectors…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917E6-D60C-5653-D040-08DA29C2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378619"/>
            <a:ext cx="6758096" cy="46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301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592322"/>
            <a:ext cx="9065369" cy="435695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that we know the pins, we’ll connect using an on-chip debugger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 tool is OpenOCD (</a:t>
            </a:r>
            <a:r>
              <a:rPr lang="en-US" dirty="0">
                <a:hlinkClick r:id="rId2"/>
              </a:rPr>
              <a:t>https://openocd.org/</a:t>
            </a:r>
            <a:r>
              <a:rPr lang="en-US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Supports most common chips/cores/etc. (up-to-date)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JTAG &amp; SWD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Import libraries for proprietary middleware (i.e. ARM’s CoreSight)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Local/remote debugging via </a:t>
            </a:r>
            <a:r>
              <a:rPr lang="en-US" dirty="0" err="1"/>
              <a:t>Telnet+GDB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Countless supported dongles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Dedicated JTAG Adapters (e.g. </a:t>
            </a:r>
            <a:r>
              <a:rPr lang="en-US" dirty="0" err="1"/>
              <a:t>Segger</a:t>
            </a:r>
            <a:r>
              <a:rPr lang="en-US" dirty="0"/>
              <a:t> J-Link)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Expensive, with hit-or-miss results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Adaptors only compatible with certain chipsets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FT2232 (or equivalent)-based Adapters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Mini-Module, Bus Pirate, Shikra, etc.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Recall </a:t>
            </a:r>
            <a:r>
              <a:rPr lang="en-US" u="sng" dirty="0"/>
              <a:t>FTDI</a:t>
            </a:r>
            <a:r>
              <a:rPr lang="en-US" dirty="0"/>
              <a:t> chips from UART lesson?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Used for UART, SPI, JTAG, SWD, I2C, and more…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Hardware hacker’s “Swiss army knife”!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Serial IC’s are VERY cheap &amp; </a:t>
            </a:r>
            <a:r>
              <a:rPr lang="en-US" dirty="0" err="1"/>
              <a:t>dispensible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109</a:t>
            </a:fld>
            <a:endParaRPr lang="en-US"/>
          </a:p>
        </p:txBody>
      </p:sp>
      <p:pic>
        <p:nvPicPr>
          <p:cNvPr id="8194" name="Picture 2" descr="FT2232 breakout board | Dangerous Prototypes | Flickr">
            <a:extLst>
              <a:ext uri="{FF2B5EF4-FFF2-40B4-BE49-F238E27FC236}">
                <a16:creationId xmlns:a16="http://schemas.microsoft.com/office/drawing/2014/main" id="{CBA41988-8225-B5EC-AFD8-DA7440A1F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00181" y="2158717"/>
            <a:ext cx="46672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8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(ACTUAL) Hardware driver bug – can you spot the problem?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E04AC-6778-3F1D-DA0D-0114FB38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08" y="2012141"/>
            <a:ext cx="10002383" cy="38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958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 - OpenOCD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2446020"/>
            <a:ext cx="8012028" cy="350326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Running on Linux: </a:t>
            </a:r>
            <a:r>
              <a:rPr lang="en-US" i="1" dirty="0"/>
              <a:t>“</a:t>
            </a:r>
            <a:r>
              <a:rPr lang="en-US" i="1" dirty="0" err="1"/>
              <a:t>openocd</a:t>
            </a:r>
            <a:r>
              <a:rPr lang="en-US" i="1" dirty="0"/>
              <a:t> –f [</a:t>
            </a:r>
            <a:r>
              <a:rPr lang="en-US" i="1" dirty="0" err="1"/>
              <a:t>int.cfg</a:t>
            </a:r>
            <a:r>
              <a:rPr lang="en-US" i="1" dirty="0"/>
              <a:t>] –f [</a:t>
            </a:r>
            <a:r>
              <a:rPr lang="en-US" i="1" dirty="0" err="1"/>
              <a:t>target.cfg</a:t>
            </a:r>
            <a:r>
              <a:rPr lang="en-US" i="1" dirty="0"/>
              <a:t>]”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Interface (adapter) configuration file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Preinstalled .</a:t>
            </a:r>
            <a:r>
              <a:rPr lang="en-US" dirty="0" err="1"/>
              <a:t>cfg</a:t>
            </a:r>
            <a:r>
              <a:rPr lang="en-US" dirty="0"/>
              <a:t> files for all compatible boards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Some tools provide their own (e.g. </a:t>
            </a:r>
            <a:r>
              <a:rPr lang="en-US" dirty="0" err="1"/>
              <a:t>Xipiter’s</a:t>
            </a:r>
            <a:r>
              <a:rPr lang="en-US" dirty="0"/>
              <a:t> Shikra)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Target configuration file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Preinstalled .</a:t>
            </a:r>
            <a:r>
              <a:rPr lang="en-US" dirty="0" err="1"/>
              <a:t>cfg</a:t>
            </a:r>
            <a:r>
              <a:rPr lang="en-US" dirty="0"/>
              <a:t> files for many common chipsets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May be available on manufacturer’s site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No config file?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If we know the chip, we can build it ourselves from the chip’s datasheet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If not, we can try “</a:t>
            </a:r>
            <a:r>
              <a:rPr lang="en-US" dirty="0" err="1"/>
              <a:t>autoprobing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5C493-21F6-6A4F-71D7-8F5E6B03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10" y="2833648"/>
            <a:ext cx="2337543" cy="3115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3DCFD7-DBDF-71D2-C281-7EB882E29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82" y="929004"/>
            <a:ext cx="11153236" cy="107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 - OpenOCD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54" y="2312130"/>
            <a:ext cx="11302914" cy="43569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Autoprobing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With no target configured, OpenOCD can automatically check the scan chain for enabled TAPs </a:t>
            </a:r>
            <a:r>
              <a:rPr lang="en-US" sz="2000" dirty="0"/>
              <a:t>(</a:t>
            </a:r>
            <a:r>
              <a:rPr lang="en-US" sz="2000" i="1" dirty="0"/>
              <a:t>note: modern processors may have TAP for each core!)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 all TAPs identified, output will provide further configuration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May STILL need more information to configure out debugger…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we can identify CPU cores, developer pages can help us map the chip’s memory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https://developer.arm.com/documentation/dui0552/a/the-cortex-m3-processor/memory-model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31675-8514-983C-8AB2-E5E5F4C3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88" y="1703718"/>
            <a:ext cx="11142100" cy="345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9C094-1A1C-E05E-422B-184CF10B6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04" y="5418823"/>
            <a:ext cx="9004414" cy="3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322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 - OpenOCD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907" y="1378620"/>
            <a:ext cx="6092791" cy="282569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Looking at the connected ROM table tells us this TAP uses the CoreSight architecture mentioned previously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As we’ve learned, OpenOCD provides a config file containing the libraries needed for ARM’s 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Using ‘DAP’ commands, we must </a:t>
            </a:r>
            <a:r>
              <a:rPr lang="en-US" i="1" dirty="0"/>
              <a:t>halt</a:t>
            </a:r>
            <a:r>
              <a:rPr lang="en-US" dirty="0"/>
              <a:t> the CPU – then we can debug, dump firmware, etc.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A6583-F695-496C-40D7-1EF67A5B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5" y="908720"/>
            <a:ext cx="4886165" cy="51917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096BED-8723-A0B8-B630-6B37A31A1FBC}"/>
              </a:ext>
            </a:extLst>
          </p:cNvPr>
          <p:cNvSpPr/>
          <p:nvPr/>
        </p:nvSpPr>
        <p:spPr>
          <a:xfrm>
            <a:off x="3057099" y="4121624"/>
            <a:ext cx="1494429" cy="197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9E5DBA-9BD9-15E2-B761-AED30D521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797" y="4204316"/>
            <a:ext cx="4660912" cy="18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094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 – Level-Shifting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44946"/>
            <a:ext cx="11647730" cy="442298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When interfacing via JTAG, </a:t>
            </a:r>
            <a:r>
              <a:rPr lang="en-US" b="1" i="1" dirty="0"/>
              <a:t>ALWAYS</a:t>
            </a:r>
            <a:r>
              <a:rPr lang="en-US" dirty="0"/>
              <a:t> mind your levels!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Before you </a:t>
            </a:r>
            <a:r>
              <a:rPr lang="en-US" i="1" dirty="0"/>
              <a:t>connect</a:t>
            </a:r>
            <a:r>
              <a:rPr lang="en-US" dirty="0"/>
              <a:t> anything, determine your target’s required logic-level via probing/datasheet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Common levels: 1.8V, 3.3V, 5V – depends on target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adapters are 3.3v; if the target is 1.8v, you’ll FRY the target 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tools (e.g. </a:t>
            </a:r>
            <a:r>
              <a:rPr lang="en-US" dirty="0" err="1"/>
              <a:t>JTAGulator</a:t>
            </a:r>
            <a:r>
              <a:rPr lang="en-US" dirty="0"/>
              <a:t>) use built-in level shifters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most adapters you’ll need your own level shifter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u="sng" dirty="0"/>
              <a:t>Choosing the best shifter for any project:</a:t>
            </a:r>
          </a:p>
          <a:p>
            <a:pPr lvl="1"/>
            <a:r>
              <a:rPr lang="en-US" dirty="0"/>
              <a:t>		(</a:t>
            </a:r>
            <a:r>
              <a:rPr lang="en-US" dirty="0">
                <a:hlinkClick r:id="rId2"/>
              </a:rPr>
              <a:t>Great Resource</a:t>
            </a:r>
            <a:r>
              <a:rPr lang="en-US" dirty="0"/>
              <a:t>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3C258-8C46-8238-A173-389B863B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798" y="4456497"/>
            <a:ext cx="4470469" cy="1378267"/>
          </a:xfrm>
          <a:prstGeom prst="rect">
            <a:avLst/>
          </a:prstGeom>
        </p:spPr>
      </p:pic>
      <p:pic>
        <p:nvPicPr>
          <p:cNvPr id="9218" name="Picture 2" descr="SparkFun Voltage-Level Translator Breakout - TXB0104 - BOB-11771 - SparkFun  Electronics">
            <a:extLst>
              <a:ext uri="{FF2B5EF4-FFF2-40B4-BE49-F238E27FC236}">
                <a16:creationId xmlns:a16="http://schemas.microsoft.com/office/drawing/2014/main" id="{C91DE175-F9BF-EE31-5E5C-140E76AE0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59" y="2752825"/>
            <a:ext cx="1670508" cy="16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2581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 – Level-Shifting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4928135"/>
            <a:ext cx="11647730" cy="9397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 the “magic smoke” inside the chip! </a:t>
            </a:r>
            <a:r>
              <a:rPr lang="en-US" sz="2000" dirty="0"/>
              <a:t>(https://en.wikipedia.org/wiki/Magic_smoke)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Always have a backup device – hardware hacking means bricking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114</a:t>
            </a:fld>
            <a:endParaRPr lang="en-US" dirty="0"/>
          </a:p>
        </p:txBody>
      </p:sp>
      <p:pic>
        <p:nvPicPr>
          <p:cNvPr id="10242" name="Picture 2" descr="IC Chips Burning Out and Smoking | Stock Video | Pond5">
            <a:extLst>
              <a:ext uri="{FF2B5EF4-FFF2-40B4-BE49-F238E27FC236}">
                <a16:creationId xmlns:a16="http://schemas.microsoft.com/office/drawing/2014/main" id="{AC7DEA9F-10AC-26F1-6C8C-89DD56EBC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00" y="1570823"/>
            <a:ext cx="3712456" cy="20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c Or Chip In Circuit Board Fire Burn Stock Photo, Picture And Royalty Free  Image. Image 66268947.">
            <a:extLst>
              <a:ext uri="{FF2B5EF4-FFF2-40B4-BE49-F238E27FC236}">
                <a16:creationId xmlns:a16="http://schemas.microsoft.com/office/drawing/2014/main" id="{53431D60-8213-B9E3-C4BE-8C5B70EAE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462" y="1570823"/>
            <a:ext cx="2976761" cy="198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n on Memes">
            <a:extLst>
              <a:ext uri="{FF2B5EF4-FFF2-40B4-BE49-F238E27FC236}">
                <a16:creationId xmlns:a16="http://schemas.microsoft.com/office/drawing/2014/main" id="{52AC2285-5BBE-A4B7-8BF8-69D3800E4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334" y="836713"/>
            <a:ext cx="4019350" cy="40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6829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7" y="1979880"/>
            <a:ext cx="7854062" cy="1312375"/>
          </a:xfrm>
        </p:spPr>
        <p:txBody>
          <a:bodyPr/>
          <a:lstStyle/>
          <a:p>
            <a:r>
              <a:rPr lang="en-US" dirty="0"/>
              <a:t>Case Study: JTAG</a:t>
            </a:r>
          </a:p>
        </p:txBody>
      </p:sp>
    </p:spTree>
    <p:extLst>
      <p:ext uri="{BB962C8B-B14F-4D97-AF65-F5344CB8AC3E}">
        <p14:creationId xmlns:p14="http://schemas.microsoft.com/office/powerpoint/2010/main" val="21969222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44946"/>
            <a:ext cx="4803737" cy="4422981"/>
          </a:xfrm>
        </p:spPr>
        <p:txBody>
          <a:bodyPr vert="horz" lIns="0" tIns="45720" rIns="91440" bIns="45720" rtlCol="0" anchor="t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Note the unlabeled 10-pin connector near the Zigbee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As we’ll learn later, the OTHER 10-pin connector has labels indicating an SPI bus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cs typeface="Univers Next Arabic"/>
              </a:rPr>
              <a:t>Tracings/proximity hint this is related to the nearby SoC; perhaps it's for the main controller (broken out for ease-of-use)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Given the number of pins, there’s a chance this connector hosts a JTAG debug 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Connect a </a:t>
            </a:r>
            <a:r>
              <a:rPr lang="en-US" sz="1800" dirty="0" err="1"/>
              <a:t>JTAGulator</a:t>
            </a:r>
            <a:r>
              <a:rPr lang="en-US" sz="1800" dirty="0"/>
              <a:t> (or equivalent) to these pins to find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cheap debug cable (shown) can help break out the pins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Much easier and more robust than small clips,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5B73C5-803E-9D7F-494A-C3B53244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484" y="908720"/>
            <a:ext cx="4281024" cy="2520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13A914-8F36-6713-CAE2-882E8477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320" y="3566164"/>
            <a:ext cx="1974635" cy="17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13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117</a:t>
            </a:fld>
            <a:endParaRPr lang="en-US" dirty="0"/>
          </a:p>
        </p:txBody>
      </p:sp>
      <p:pic>
        <p:nvPicPr>
          <p:cNvPr id="19" name="Content Placeholder 18" descr="A pink circuit board with wires&#10;&#10;Description automatically generated">
            <a:extLst>
              <a:ext uri="{FF2B5EF4-FFF2-40B4-BE49-F238E27FC236}">
                <a16:creationId xmlns:a16="http://schemas.microsoft.com/office/drawing/2014/main" id="{1EE964BE-21DF-9F48-BF42-F9C6F1187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732" y="386662"/>
            <a:ext cx="7416823" cy="5562618"/>
          </a:xfrm>
        </p:spPr>
      </p:pic>
    </p:spTree>
    <p:extLst>
      <p:ext uri="{BB962C8B-B14F-4D97-AF65-F5344CB8AC3E}">
        <p14:creationId xmlns:p14="http://schemas.microsoft.com/office/powerpoint/2010/main" val="3546022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118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87E4D2-9F13-1FE7-D5C1-0F71CC51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6209455" cy="1966254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we are using 3.3v logic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we learned, this should be checked first with probing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connected properly, you should see the output shown using a </a:t>
            </a:r>
            <a:r>
              <a:rPr lang="en-US" dirty="0" err="1"/>
              <a:t>JTAGulator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Pins #’s will differ based on how you are 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being an ARM CPU (as we’ll see shortly), it’s likely this connector also contains a Serial Wire Debug port which we’ll study briefly later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1E77F8-8E08-5693-7AF2-696A4D55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768" y="3698855"/>
            <a:ext cx="6752780" cy="1794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DE1BC1-F8F1-8AAB-5895-8BC59A98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985" y="1364700"/>
            <a:ext cx="4367122" cy="2183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5527F-DE6A-2A24-37B0-C7959C30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26" y="3431355"/>
            <a:ext cx="4281024" cy="2520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52F28-C639-9349-DE94-DD12D6BECDDA}"/>
              </a:ext>
            </a:extLst>
          </p:cNvPr>
          <p:cNvSpPr txBox="1"/>
          <p:nvPr/>
        </p:nvSpPr>
        <p:spPr>
          <a:xfrm rot="16200000">
            <a:off x="1631368" y="4682559"/>
            <a:ext cx="1390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TDO TDI TCK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67E29-6273-DD87-EFC9-2AB61B0899A5}"/>
              </a:ext>
            </a:extLst>
          </p:cNvPr>
          <p:cNvSpPr txBox="1"/>
          <p:nvPr/>
        </p:nvSpPr>
        <p:spPr>
          <a:xfrm rot="5400000">
            <a:off x="2610801" y="4911732"/>
            <a:ext cx="1390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GND TMS        TRST#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680C1F-D7BB-F3EB-03E1-A08D2AC5FA38}"/>
              </a:ext>
            </a:extLst>
          </p:cNvPr>
          <p:cNvCxnSpPr>
            <a:cxnSpLocks/>
          </p:cNvCxnSpPr>
          <p:nvPr/>
        </p:nvCxnSpPr>
        <p:spPr>
          <a:xfrm flipH="1">
            <a:off x="2984500" y="4536735"/>
            <a:ext cx="206210" cy="261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0AE9D3-741A-E0A1-352D-2EF096AE54B6}"/>
              </a:ext>
            </a:extLst>
          </p:cNvPr>
          <p:cNvCxnSpPr>
            <a:cxnSpLocks/>
          </p:cNvCxnSpPr>
          <p:nvPr/>
        </p:nvCxnSpPr>
        <p:spPr>
          <a:xfrm flipH="1">
            <a:off x="2996811" y="4741762"/>
            <a:ext cx="206210" cy="130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BA6DD3-78C7-62B8-1E83-4FA2755DF537}"/>
              </a:ext>
            </a:extLst>
          </p:cNvPr>
          <p:cNvCxnSpPr>
            <a:cxnSpLocks/>
          </p:cNvCxnSpPr>
          <p:nvPr/>
        </p:nvCxnSpPr>
        <p:spPr>
          <a:xfrm flipH="1" flipV="1">
            <a:off x="2996811" y="5052273"/>
            <a:ext cx="206210" cy="155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9971D-F1FB-6CCA-8B92-D4E33E1A8250}"/>
              </a:ext>
            </a:extLst>
          </p:cNvPr>
          <p:cNvCxnSpPr>
            <a:cxnSpLocks/>
          </p:cNvCxnSpPr>
          <p:nvPr/>
        </p:nvCxnSpPr>
        <p:spPr>
          <a:xfrm flipH="1">
            <a:off x="2402913" y="5148264"/>
            <a:ext cx="81014" cy="141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73B4DD-D9FC-FC5D-87BE-45A38C5B8519}"/>
              </a:ext>
            </a:extLst>
          </p:cNvPr>
          <p:cNvCxnSpPr>
            <a:cxnSpLocks/>
          </p:cNvCxnSpPr>
          <p:nvPr/>
        </p:nvCxnSpPr>
        <p:spPr>
          <a:xfrm flipH="1">
            <a:off x="2402913" y="5046306"/>
            <a:ext cx="79703" cy="837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9A4134-4353-EF3E-80D8-7F338067E56F}"/>
              </a:ext>
            </a:extLst>
          </p:cNvPr>
          <p:cNvCxnSpPr>
            <a:cxnSpLocks/>
          </p:cNvCxnSpPr>
          <p:nvPr/>
        </p:nvCxnSpPr>
        <p:spPr>
          <a:xfrm flipH="1" flipV="1">
            <a:off x="2402913" y="4930006"/>
            <a:ext cx="79047" cy="278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5920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119</a:t>
            </a:fld>
            <a:endParaRPr lang="en-US" dirty="0"/>
          </a:p>
        </p:txBody>
      </p:sp>
      <p:pic>
        <p:nvPicPr>
          <p:cNvPr id="8" name="Content Placeholder 7" descr="A computer with a cable connected to it&#10;&#10;Description automatically generated">
            <a:extLst>
              <a:ext uri="{FF2B5EF4-FFF2-40B4-BE49-F238E27FC236}">
                <a16:creationId xmlns:a16="http://schemas.microsoft.com/office/drawing/2014/main" id="{25DA121E-FF98-E28E-C0D4-7A6CE0D11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949" y="1378620"/>
            <a:ext cx="6076950" cy="4557713"/>
          </a:xfr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007B45C-22E5-E5FE-CEAD-5F21A64286E7}"/>
              </a:ext>
            </a:extLst>
          </p:cNvPr>
          <p:cNvSpPr txBox="1">
            <a:spLocks/>
          </p:cNvSpPr>
          <p:nvPr/>
        </p:nvSpPr>
        <p:spPr>
          <a:xfrm>
            <a:off x="191344" y="1460391"/>
            <a:ext cx="5336829" cy="42989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pins known, connect using an OpenOCD-compatible adapter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Ex. Bus pirate (shown)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7D52BA-293B-849D-C040-3D94C55A8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2" y="3169065"/>
            <a:ext cx="4991231" cy="238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9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457FA2-901D-66AA-B5FF-5A038280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5" y="1378620"/>
            <a:ext cx="11488721" cy="45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054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120</a:t>
            </a:fld>
            <a:endParaRPr lang="en-US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0E16B0F-F7F0-808D-8985-6824862F7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22573" r="59631" b="70643"/>
          <a:stretch/>
        </p:blipFill>
        <p:spPr>
          <a:xfrm>
            <a:off x="5382744" y="1478157"/>
            <a:ext cx="6064509" cy="873261"/>
          </a:xfr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9A3E494-42ED-36FD-02FF-61DEC3FFC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38291" r="53023" b="41012"/>
          <a:stretch/>
        </p:blipFill>
        <p:spPr>
          <a:xfrm>
            <a:off x="5034470" y="3393056"/>
            <a:ext cx="7157529" cy="1986787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7547CD3-F2A3-600A-B251-084E7E790211}"/>
              </a:ext>
            </a:extLst>
          </p:cNvPr>
          <p:cNvSpPr txBox="1">
            <a:spLocks/>
          </p:cNvSpPr>
          <p:nvPr/>
        </p:nvSpPr>
        <p:spPr>
          <a:xfrm>
            <a:off x="191345" y="1460391"/>
            <a:ext cx="4843126" cy="4298963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Try using the </a:t>
            </a:r>
            <a:r>
              <a:rPr lang="en-US" dirty="0" err="1"/>
              <a:t>Autoprobing</a:t>
            </a:r>
            <a:r>
              <a:rPr lang="en-US" dirty="0"/>
              <a:t> feature mentioned earlier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https://openocd.org/doc/html/TAP-Declaration.html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You’ll need the config file for your specific adapter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connected properly, we should see the same IDCODE’s we found when we determined the pinout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the vendor info and # of TAPS</a:t>
            </a:r>
          </a:p>
        </p:txBody>
      </p:sp>
    </p:spTree>
    <p:extLst>
      <p:ext uri="{BB962C8B-B14F-4D97-AF65-F5344CB8AC3E}">
        <p14:creationId xmlns:p14="http://schemas.microsoft.com/office/powerpoint/2010/main" val="687881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121</a:t>
            </a:fld>
            <a:endParaRPr lang="en-US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0E16B0F-F7F0-808D-8985-6824862F7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8" t="12509" r="25903" b="33742"/>
          <a:stretch/>
        </p:blipFill>
        <p:spPr>
          <a:xfrm>
            <a:off x="6905767" y="80065"/>
            <a:ext cx="4541486" cy="522896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445BDE-8C6F-06B1-F401-F51849CE991A}"/>
              </a:ext>
            </a:extLst>
          </p:cNvPr>
          <p:cNvGrpSpPr/>
          <p:nvPr/>
        </p:nvGrpSpPr>
        <p:grpSpPr>
          <a:xfrm>
            <a:off x="8173280" y="3638732"/>
            <a:ext cx="3685320" cy="2178821"/>
            <a:chOff x="5290436" y="2952737"/>
            <a:chExt cx="3685320" cy="21788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4A79D3-D26B-C13F-94A4-3121CF73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0436" y="2952737"/>
              <a:ext cx="3685320" cy="217882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3D75B6-EA8D-637B-1F08-E2ABFCA3948B}"/>
                </a:ext>
              </a:extLst>
            </p:cNvPr>
            <p:cNvSpPr/>
            <p:nvPr/>
          </p:nvSpPr>
          <p:spPr>
            <a:xfrm>
              <a:off x="5290436" y="4408227"/>
              <a:ext cx="3430483" cy="245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CF280D9-D352-B752-11C3-EBAED1AE1B23}"/>
              </a:ext>
            </a:extLst>
          </p:cNvPr>
          <p:cNvSpPr txBox="1">
            <a:spLocks/>
          </p:cNvSpPr>
          <p:nvPr/>
        </p:nvSpPr>
        <p:spPr>
          <a:xfrm>
            <a:off x="191344" y="1460391"/>
            <a:ext cx="6303075" cy="42989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COULD use the output we received to write our own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if you check the available target list you may notice something awfully convenient (</a:t>
            </a:r>
            <a:r>
              <a:rPr lang="en-US" sz="1600" i="1" dirty="0"/>
              <a:t>good thing we recorded everything earlier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try running this readymade config file for ‘em357’ and see if it works…</a:t>
            </a:r>
          </a:p>
        </p:txBody>
      </p:sp>
    </p:spTree>
    <p:extLst>
      <p:ext uri="{BB962C8B-B14F-4D97-AF65-F5344CB8AC3E}">
        <p14:creationId xmlns:p14="http://schemas.microsoft.com/office/powerpoint/2010/main" val="22919489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5E22F74-A957-D1AC-AA5B-A6DFB7152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" t="22442" r="53726" b="47408"/>
          <a:stretch/>
        </p:blipFill>
        <p:spPr>
          <a:xfrm>
            <a:off x="4793064" y="2661313"/>
            <a:ext cx="6946966" cy="291130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122</a:t>
            </a:fld>
            <a:endParaRPr lang="en-US" dirty="0"/>
          </a:p>
        </p:txBody>
      </p:sp>
      <p:pic>
        <p:nvPicPr>
          <p:cNvPr id="5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66B025C-46EA-DD7F-0FE6-59CB18F34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4" t="6729" r="23991" b="82058"/>
          <a:stretch/>
        </p:blipFill>
        <p:spPr>
          <a:xfrm>
            <a:off x="5923128" y="1264892"/>
            <a:ext cx="5816902" cy="119603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99166E-BB8A-2811-F826-58AE46531127}"/>
              </a:ext>
            </a:extLst>
          </p:cNvPr>
          <p:cNvSpPr txBox="1">
            <a:spLocks/>
          </p:cNvSpPr>
          <p:nvPr/>
        </p:nvSpPr>
        <p:spPr>
          <a:xfrm>
            <a:off x="191344" y="1460391"/>
            <a:ext cx="4601719" cy="42989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worked, and we’ve identified the ARM processor in use!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the ARM developer site for memory map, etc.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081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5E22F74-A957-D1AC-AA5B-A6DFB7152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8" t="17035" r="23636" b="13930"/>
          <a:stretch/>
        </p:blipFill>
        <p:spPr>
          <a:xfrm>
            <a:off x="6769290" y="188641"/>
            <a:ext cx="4677963" cy="585497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123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F0ADF0C-5605-0A5B-E0CC-81B4F76AAA72}"/>
              </a:ext>
            </a:extLst>
          </p:cNvPr>
          <p:cNvSpPr txBox="1">
            <a:spLocks/>
          </p:cNvSpPr>
          <p:nvPr/>
        </p:nvSpPr>
        <p:spPr>
          <a:xfrm>
            <a:off x="191344" y="1460391"/>
            <a:ext cx="4601719" cy="4298963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Explore the ARM debug interface we studied earlier; we now have full access to this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Univers Next Arabic"/>
              </a:rPr>
              <a:t>If we halt the chip, we can step instructions, read/write to memory, or create whole firmware dumps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Check core info for where code is stored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unsure…dump, test in disassembler, and dump again (trial-and-error) to obtain full images</a:t>
            </a:r>
          </a:p>
        </p:txBody>
      </p:sp>
    </p:spTree>
    <p:extLst>
      <p:ext uri="{BB962C8B-B14F-4D97-AF65-F5344CB8AC3E}">
        <p14:creationId xmlns:p14="http://schemas.microsoft.com/office/powerpoint/2010/main" val="38040895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124</a:t>
            </a:fld>
            <a:endParaRPr lang="en-US" dirty="0"/>
          </a:p>
        </p:txBody>
      </p:sp>
      <p:pic>
        <p:nvPicPr>
          <p:cNvPr id="5" name="Content Placeholder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CB20A77-D10A-E6D9-FCF7-444D8DD07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t="11266" r="39739" b="778"/>
          <a:stretch/>
        </p:blipFill>
        <p:spPr>
          <a:xfrm>
            <a:off x="4597851" y="0"/>
            <a:ext cx="7416824" cy="6168789"/>
          </a:xfrm>
          <a:prstGeom prst="rect">
            <a:avLst/>
          </a:prstGeo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5E22F74-A957-D1AC-AA5B-A6DFB7152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8" t="85446" r="29983" b="3949"/>
          <a:stretch/>
        </p:blipFill>
        <p:spPr>
          <a:xfrm>
            <a:off x="223408" y="4667434"/>
            <a:ext cx="5928739" cy="143301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485326-BCA1-52FF-1A66-BE41B2832324}"/>
              </a:ext>
            </a:extLst>
          </p:cNvPr>
          <p:cNvSpPr txBox="1">
            <a:spLocks/>
          </p:cNvSpPr>
          <p:nvPr/>
        </p:nvSpPr>
        <p:spPr>
          <a:xfrm>
            <a:off x="191344" y="1460391"/>
            <a:ext cx="4406507" cy="3138703"/>
          </a:xfrm>
          <a:prstGeom prst="rect">
            <a:avLst/>
          </a:prstGeom>
        </p:spPr>
        <p:txBody>
          <a:bodyPr vert="horz" lIns="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Strings immediately verify we’ve dumped from the EM357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It appears this debug port is for Zigbee!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Also note: we DO NOT see the IDCODE for the Cortina chip we noted from the boot log (we know main chip is not on this scan chain)</a:t>
            </a:r>
          </a:p>
        </p:txBody>
      </p:sp>
    </p:spTree>
    <p:extLst>
      <p:ext uri="{BB962C8B-B14F-4D97-AF65-F5344CB8AC3E}">
        <p14:creationId xmlns:p14="http://schemas.microsoft.com/office/powerpoint/2010/main" val="34218288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125</a:t>
            </a:fld>
            <a:endParaRPr lang="en-US" dirty="0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C8D73B0-15C6-7355-CCF6-958E5986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92" y="1018161"/>
            <a:ext cx="8289763" cy="4662992"/>
          </a:xfr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9C56C7D-B2CB-761B-13F8-79B9BE8E832F}"/>
              </a:ext>
            </a:extLst>
          </p:cNvPr>
          <p:cNvSpPr txBox="1">
            <a:spLocks/>
          </p:cNvSpPr>
          <p:nvPr/>
        </p:nvSpPr>
        <p:spPr>
          <a:xfrm>
            <a:off x="191345" y="1460392"/>
            <a:ext cx="3300158" cy="1569412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make sure you import using correct processor/language type if you’ll be reverse-engineering your dump!</a:t>
            </a:r>
          </a:p>
        </p:txBody>
      </p:sp>
      <p:pic>
        <p:nvPicPr>
          <p:cNvPr id="7" name="Picture 6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17B0332D-9369-6249-BB59-AEC0D2814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5" t="27709" r="30734" b="19633"/>
          <a:stretch/>
        </p:blipFill>
        <p:spPr>
          <a:xfrm>
            <a:off x="325222" y="3029804"/>
            <a:ext cx="3166281" cy="26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24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4</a:t>
            </a:r>
          </a:p>
        </p:txBody>
      </p:sp>
    </p:spTree>
    <p:extLst>
      <p:ext uri="{BB962C8B-B14F-4D97-AF65-F5344CB8AC3E}">
        <p14:creationId xmlns:p14="http://schemas.microsoft.com/office/powerpoint/2010/main" val="1314313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External Interfaces</a:t>
            </a:r>
          </a:p>
        </p:txBody>
      </p:sp>
    </p:spTree>
    <p:extLst>
      <p:ext uri="{BB962C8B-B14F-4D97-AF65-F5344CB8AC3E}">
        <p14:creationId xmlns:p14="http://schemas.microsoft.com/office/powerpoint/2010/main" val="39008264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Serial Peripheral 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395605" cy="45582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context: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‘De facto’ standard for short-distance wired communication between chips in embedded devices (again – NOT a “hardware protocol”!)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SPI is a </a:t>
            </a:r>
            <a:r>
              <a:rPr lang="en-US" i="1" dirty="0"/>
              <a:t>synchronous</a:t>
            </a:r>
            <a:r>
              <a:rPr lang="en-US" dirty="0"/>
              <a:t> serial interface– and unlike UART, SPI does not refer to a chip; the term may refer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Chip’s physical interface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Bus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Specification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Used by controllers to interface w/peripherals, such as: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Sensors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Displays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Attackers primarily interested in accessing flash/EEPROM via SPI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699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9844195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Master-Slave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Master controls communication, provides clocking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Chip Select allows for “daisy chaining” multiple peripherals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Communication is usually </a:t>
            </a:r>
            <a:r>
              <a:rPr lang="en-US" i="1" dirty="0"/>
              <a:t>full duplex with</a:t>
            </a:r>
            <a:r>
              <a:rPr lang="en-US" dirty="0"/>
              <a:t> four logic signals: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SCLK – serial clock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MOSI – master out, slave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MISO – master in, slave 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CS/SS – chip/slave select (depending on configuration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Naming conventions vary! More 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Master/Slave = Main/Sub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SCLK = SCK = SCL = CLK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CE = Chip Enable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129</a:t>
            </a:fld>
            <a:endParaRPr lang="en-US"/>
          </a:p>
        </p:txBody>
      </p:sp>
      <p:pic>
        <p:nvPicPr>
          <p:cNvPr id="16386" name="Picture 2" descr="Basics of the SPI Communication Protocol">
            <a:extLst>
              <a:ext uri="{FF2B5EF4-FFF2-40B4-BE49-F238E27FC236}">
                <a16:creationId xmlns:a16="http://schemas.microsoft.com/office/drawing/2014/main" id="{18242A15-6836-9278-9E3C-AE31E1C4D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188" y="3551783"/>
            <a:ext cx="3957065" cy="184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4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Hardware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60391"/>
            <a:ext cx="5822569" cy="455828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Upper layers protected by lower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Layers of trust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Code signing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Exploit mitigations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Cert pinning, encryption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Write protections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Access controls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MFA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Root of trust/Anchor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Baked into silicon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Unique to device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Unknown to vendor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Strong key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E848A-F651-A79D-529E-0C540A4F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95" y="918484"/>
            <a:ext cx="3389254" cy="52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479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– Chaining Configurations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9844195" cy="45582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130</a:t>
            </a:fld>
            <a:endParaRPr lang="en-US"/>
          </a:p>
        </p:txBody>
      </p:sp>
      <p:pic>
        <p:nvPicPr>
          <p:cNvPr id="19458" name="Picture 2" descr="Multiple slave devices configuration diagram: (a) independent slave... |  Download Scientific Diagram">
            <a:extLst>
              <a:ext uri="{FF2B5EF4-FFF2-40B4-BE49-F238E27FC236}">
                <a16:creationId xmlns:a16="http://schemas.microsoft.com/office/drawing/2014/main" id="{02CDE4F4-58D6-2C02-BEAA-15D7F63FA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63" y="978118"/>
            <a:ext cx="10475491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4800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9844195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stated, the SPI bus is a ‘de facto’ standard – NOT a protocol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Every device defines its own “protocol”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Duplexity, commands (if supported), signals, word size, active H/L, etc. all vary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Hardware &amp; connectors also device-specific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a specific SPI will require obtaining datasheet using methods discussed earlier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96C31-DFB4-6720-4AA1-920DB7DA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03" y="3943016"/>
            <a:ext cx="2979312" cy="21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513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– Chip-On vs. Chip-Off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Chip-On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9844195" cy="4558287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with UART, we may find SPI in some form of breakout or connector on the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Pins may be labeled; if not, we can determine pinout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cs typeface="Univers Next Arabic"/>
              </a:rPr>
              <a:t>Tracing pins to chip legs (remember our multimeter skills?)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Looking at chip’s datasheet for pin descriptions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Without a port/header we’ll need to connect directly to the chip…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132</a:t>
            </a:fld>
            <a:endParaRPr lang="en-US"/>
          </a:p>
        </p:txBody>
      </p:sp>
      <p:pic>
        <p:nvPicPr>
          <p:cNvPr id="20482" name="Picture 2" descr="SPI-header pinouts - SPI-header pinouts - Forum - ElmorLabs">
            <a:extLst>
              <a:ext uri="{FF2B5EF4-FFF2-40B4-BE49-F238E27FC236}">
                <a16:creationId xmlns:a16="http://schemas.microsoft.com/office/drawing/2014/main" id="{F3764513-62DB-113B-322D-87270124E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15" y="4171357"/>
            <a:ext cx="3203970" cy="192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button&#10;&#10;Description automatically generated">
            <a:extLst>
              <a:ext uri="{FF2B5EF4-FFF2-40B4-BE49-F238E27FC236}">
                <a16:creationId xmlns:a16="http://schemas.microsoft.com/office/drawing/2014/main" id="{E7B97140-2CE4-65B2-FC44-80873911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428" y="1718225"/>
            <a:ext cx="1079343" cy="167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165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– Chip-On vs. Chip-Off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Chip-On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9065369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Clamp (“Chip-clip”)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Not available for all packages (recall TSOP48 from previous lesson?)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Not always a secure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Clips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Fasten to individual pins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Small-pitch clips get </a:t>
            </a:r>
            <a:r>
              <a:rPr lang="en-US" i="1" dirty="0"/>
              <a:t>very</a:t>
            </a:r>
            <a:r>
              <a:rPr lang="en-US" dirty="0"/>
              <a:t> pricey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Contacts bend/break easily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Micro-soldering to pins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Creativity is the limit…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133</a:t>
            </a:fld>
            <a:endParaRPr lang="en-US"/>
          </a:p>
        </p:txBody>
      </p:sp>
      <p:pic>
        <p:nvPicPr>
          <p:cNvPr id="21506" name="Picture 2" descr="Amazon.com: Acxico 1Pcs SOP16 IC Test Clip SOP SOIC 16 SOIC16 Pin IC Test  Clamp Sop16 to Dip8 Flash Clip Suitable for 25 Series Chips : Industrial &amp;  Scientific">
            <a:extLst>
              <a:ext uri="{FF2B5EF4-FFF2-40B4-BE49-F238E27FC236}">
                <a16:creationId xmlns:a16="http://schemas.microsoft.com/office/drawing/2014/main" id="{3921B3EC-437C-A04E-8BD9-C2DB4B1B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13" y="58885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EF87D-9B88-D2C8-C2F7-AA34DFFB4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544" y="2465872"/>
            <a:ext cx="3608709" cy="25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998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– Chip-On vs. Chip-Off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Chip-On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9065369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Chip-On interaction prevents us from having to remove the chip, rendering device inoperative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Removed chip may take extreme care/effort to reattach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remove a chip for interaction?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 clamp/clips available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Difficult pitch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Chip has no legs (remember some of package types we saw: BGA, QFN, etc.)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134</a:t>
            </a:fld>
            <a:endParaRPr lang="en-US"/>
          </a:p>
        </p:txBody>
      </p:sp>
      <p:pic>
        <p:nvPicPr>
          <p:cNvPr id="22530" name="Picture 2" descr="A small green square with white dots on a wood surface&#10;&#10;Description automatically generated">
            <a:extLst>
              <a:ext uri="{FF2B5EF4-FFF2-40B4-BE49-F238E27FC236}">
                <a16:creationId xmlns:a16="http://schemas.microsoft.com/office/drawing/2014/main" id="{8E25588F-1AE0-590B-2EF4-4074F9E05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653" y="3475237"/>
            <a:ext cx="25146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0F239-9EE2-8FE8-2426-EFA4CD14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776" y="836713"/>
            <a:ext cx="2389477" cy="22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538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– Chip-On vs. Chip-Off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Chip-Off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7484583" cy="45582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Chip usually placed in socket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Must match chip’s package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Best to keep sockets for common flash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Socket connects to chip-reader (”programmer”/”flasher”)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Commercial (“Universal”) Programmer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Pro’s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Built-in socket or connector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Comes with GUI software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Easy, no knowledge required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SPI details automated/abstracted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Con’s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Expensive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May ignore proprietary commands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Only recognizes supported chips – if our chip isn’t supported, we’re on our own!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135</a:t>
            </a:fld>
            <a:endParaRPr lang="en-US"/>
          </a:p>
        </p:txBody>
      </p:sp>
      <p:pic>
        <p:nvPicPr>
          <p:cNvPr id="23554" name="Picture 2" descr="Amazon.com: MCUmall Canada Made GQ Brand PRG-121 GQ-5X Professional SPI Flash  Programmer : Electronics">
            <a:extLst>
              <a:ext uri="{FF2B5EF4-FFF2-40B4-BE49-F238E27FC236}">
                <a16:creationId xmlns:a16="http://schemas.microsoft.com/office/drawing/2014/main" id="{A67C0CB9-BCE4-B1D5-FFBB-E5AC2354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55" y="188641"/>
            <a:ext cx="4325379" cy="291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Amazon.com: MDFLY USB BIOS EEPROM SPI Flash Programmer CH341A 24 25 Series  : Electronics">
            <a:extLst>
              <a:ext uri="{FF2B5EF4-FFF2-40B4-BE49-F238E27FC236}">
                <a16:creationId xmlns:a16="http://schemas.microsoft.com/office/drawing/2014/main" id="{AB18D71A-7865-9249-5021-BFF592832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84" y="336075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Amazon.com: SOP14 SOIC 14 SO14 to DIP14 Programming Socket Pitch 1.27m IC  Body Width 3.9mm 150mil Flash Test Socket Adapter : Industrial &amp; Scientific">
            <a:extLst>
              <a:ext uri="{FF2B5EF4-FFF2-40B4-BE49-F238E27FC236}">
                <a16:creationId xmlns:a16="http://schemas.microsoft.com/office/drawing/2014/main" id="{6103B41F-415A-CFFC-77A8-C0646A39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10" y="34290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676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– Chip-On vs. Chip-Off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Chip-Off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142183" cy="45582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Open-source CLI tools, i.e. “</a:t>
            </a:r>
            <a:r>
              <a:rPr lang="en-US" sz="2000" dirty="0" err="1"/>
              <a:t>flashrom</a:t>
            </a:r>
            <a:r>
              <a:rPr lang="en-US" sz="2000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Pro’s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Use our own hardware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Simple terminal commands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No knowledge required (aside from chip name)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SPI details automated/abstracted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Con’s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Only recognizes supported chips – if our chip isn’t supported, we’re on our own!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Write our own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Pro’s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Use our own hardware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Improve our understanding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Not limited by “supported chips” or compatibility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Con’s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Must have datasheet available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Requires some low-level 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136</a:t>
            </a:fld>
            <a:endParaRPr lang="en-US"/>
          </a:p>
        </p:txBody>
      </p:sp>
      <p:pic>
        <p:nvPicPr>
          <p:cNvPr id="25602" name="Picture 2" descr="avatars.githubusercontent.com/u/16611432?s=280&amp;v=4">
            <a:extLst>
              <a:ext uri="{FF2B5EF4-FFF2-40B4-BE49-F238E27FC236}">
                <a16:creationId xmlns:a16="http://schemas.microsoft.com/office/drawing/2014/main" id="{2A71551A-7E4E-9265-B920-43D2F6BAA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776" y="613707"/>
            <a:ext cx="2739693" cy="273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242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– Chip-On vs. Chip-Off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8199" y="1060210"/>
            <a:ext cx="11620355" cy="4558287"/>
          </a:xfrm>
        </p:spPr>
        <p:txBody>
          <a:bodyPr>
            <a:normAutofit/>
          </a:bodyPr>
          <a:lstStyle/>
          <a:p>
            <a:r>
              <a:rPr lang="en-US" sz="2000" dirty="0"/>
              <a:t>(Quick Note: we can use our own software for Chip-On extraction as well…)</a:t>
            </a:r>
            <a:endParaRPr lang="en-US" sz="2000" u="sng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16645-066A-C47F-4898-69EC0BE2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881" y="1531151"/>
            <a:ext cx="8132238" cy="45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242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– Chip-On vs. Chip-Off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Chip-Off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6586961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more Chip-Off method worth mentioning is called “dead-bugging”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This entails soldering to the pins of a removed chip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Name after the obvious resemblance shown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Easy with certain package types (brave hackers have done this to complex BGA’s!)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Means of physical connection; can be used with paid, open-source, or custom software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138</a:t>
            </a:fld>
            <a:endParaRPr lang="en-US"/>
          </a:p>
        </p:txBody>
      </p:sp>
      <p:pic>
        <p:nvPicPr>
          <p:cNvPr id="24578" name="Picture 2" descr="Lessons in IoT Hacking: How to Dead-Bug a BGA Flash Memory Chip | Rapid7  Blog">
            <a:extLst>
              <a:ext uri="{FF2B5EF4-FFF2-40B4-BE49-F238E27FC236}">
                <a16:creationId xmlns:a16="http://schemas.microsoft.com/office/drawing/2014/main" id="{C093F026-D4AC-9572-E666-F75FE6224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86" y="666815"/>
            <a:ext cx="2955527" cy="18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A Fine Example of Dead Bug Style Circuit Wiring - Make:">
            <a:extLst>
              <a:ext uri="{FF2B5EF4-FFF2-40B4-BE49-F238E27FC236}">
                <a16:creationId xmlns:a16="http://schemas.microsoft.com/office/drawing/2014/main" id="{2B27CBAB-1F67-66AB-F642-860625450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27" y="2760485"/>
            <a:ext cx="4344257" cy="325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3,477 Bug Back Dead Images, Stock Photos &amp; Vectors | Shutterstock">
            <a:extLst>
              <a:ext uri="{FF2B5EF4-FFF2-40B4-BE49-F238E27FC236}">
                <a16:creationId xmlns:a16="http://schemas.microsoft.com/office/drawing/2014/main" id="{89EAA3E2-D8D4-B487-04B4-392A1C74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00" y="550685"/>
            <a:ext cx="2066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OSD335x C-SiP Build a Dead Bug Linux Computer - Octavo Systems - Single  Chip Computer">
            <a:extLst>
              <a:ext uri="{FF2B5EF4-FFF2-40B4-BE49-F238E27FC236}">
                <a16:creationId xmlns:a16="http://schemas.microsoft.com/office/drawing/2014/main" id="{3E183F9C-11BA-7A68-C675-C0E959D3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225" y="4253735"/>
            <a:ext cx="1757099" cy="176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578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– Chip-On vs. Chip-Off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Chip-Off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0110337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Again, creativity is the limit… and sometimes patience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139</a:t>
            </a:fld>
            <a:endParaRPr lang="en-US"/>
          </a:p>
        </p:txBody>
      </p:sp>
      <p:pic>
        <p:nvPicPr>
          <p:cNvPr id="26626" name="Picture 2" descr="dead bug bga : r/electronics">
            <a:extLst>
              <a:ext uri="{FF2B5EF4-FFF2-40B4-BE49-F238E27FC236}">
                <a16:creationId xmlns:a16="http://schemas.microsoft.com/office/drawing/2014/main" id="{D2C28C54-F842-ECEC-6C0B-A33DFED8E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748" y="1939811"/>
            <a:ext cx="7460522" cy="392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3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Hardware Design…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60391"/>
            <a:ext cx="5822569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Chains of trust rarely extend below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Absent code signing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Vulnerable supply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Wide open debug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Leaked/unprotected MFG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Direct access to filesystems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BD9FA3-F44C-4C4D-F02D-3F537637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78" y="951604"/>
            <a:ext cx="3312252" cy="51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1091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7" y="1979880"/>
            <a:ext cx="7854062" cy="1312375"/>
          </a:xfrm>
        </p:spPr>
        <p:txBody>
          <a:bodyPr/>
          <a:lstStyle/>
          <a:p>
            <a:r>
              <a:rPr lang="en-US" dirty="0"/>
              <a:t>Case Study: SPI</a:t>
            </a:r>
          </a:p>
        </p:txBody>
      </p:sp>
    </p:spTree>
    <p:extLst>
      <p:ext uri="{BB962C8B-B14F-4D97-AF65-F5344CB8AC3E}">
        <p14:creationId xmlns:p14="http://schemas.microsoft.com/office/powerpoint/2010/main" val="22692431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809312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Recall the debug port near the Zigbee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appears the SPI connector on the board is for the Z-wave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obtain main device FW via SPI we’ll need to remove the flash chip found earlier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Before building a chip reader, let’s go through a quick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model from </a:t>
            </a:r>
            <a:r>
              <a:rPr lang="en-US" sz="2000" dirty="0" err="1"/>
              <a:t>Securifi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Almond 3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https://www.securifi.com/rg/almond3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b="1" u="sng" dirty="0"/>
              <a:t>Flash datasheet: </a:t>
            </a:r>
            <a:r>
              <a:rPr lang="en-US" sz="1200" dirty="0">
                <a:hlinkClick r:id="rId2"/>
              </a:rPr>
              <a:t>https://www.digikey.co.th/htmldatasheets/production/1952774/0/0/1/n25q512a.html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We’ll see how datasheet instructs us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Connect pins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R/W via bit-banging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 command: Read ID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Outputs manufacturer info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4EA4E-3B1D-0268-5B50-3F6A2898F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12" y="4451030"/>
            <a:ext cx="7454544" cy="1608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43F3C-69C4-BCED-C415-070648500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191" y="3910750"/>
            <a:ext cx="3467191" cy="42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274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5592128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the pin diagram on that datasheet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tells us how to connect with a microcontroller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F0E61D-11F1-59F8-93CA-EDB5D21A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048" y="1291837"/>
            <a:ext cx="6128817" cy="3407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F5E34-11F0-3B44-9CF0-368CCF915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85" y="4339468"/>
            <a:ext cx="4669002" cy="1426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52450C-63F5-6E05-3A95-BF7597F57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003" y="2831240"/>
            <a:ext cx="2004498" cy="142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402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6586961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the timing diagram for the READ ID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code for implementing this command from an Arduino/</a:t>
            </a:r>
            <a:r>
              <a:rPr lang="en-US" sz="2000" dirty="0" err="1"/>
              <a:t>Redboard</a:t>
            </a:r>
            <a:r>
              <a:rPr lang="en-US" sz="2000" dirty="0"/>
              <a:t> is shown on the right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Note how latching and I/O is done by simply driving digital pins HIGH/LOW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Datasheet also has specific diagrams for command latching, address latching, and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All delays/times are documented as well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B705CC-6302-EDE3-1929-BF40DE75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7439"/>
            <a:ext cx="7092228" cy="163834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397B40-0549-6D5C-978E-A29B979E3F37}"/>
              </a:ext>
            </a:extLst>
          </p:cNvPr>
          <p:cNvGrpSpPr/>
          <p:nvPr/>
        </p:nvGrpSpPr>
        <p:grpSpPr>
          <a:xfrm>
            <a:off x="7697337" y="98732"/>
            <a:ext cx="3749917" cy="5919946"/>
            <a:chOff x="8426388" y="98732"/>
            <a:chExt cx="3020865" cy="47091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F414AC-B908-4FD9-8347-84DA4D320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4086"/>
            <a:stretch/>
          </p:blipFill>
          <p:spPr>
            <a:xfrm>
              <a:off x="8426388" y="98732"/>
              <a:ext cx="3020865" cy="28764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21AECA-EEB7-AE9E-D6DB-99FA0450E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479" b="25330"/>
            <a:stretch/>
          </p:blipFill>
          <p:spPr>
            <a:xfrm>
              <a:off x="8426388" y="2979117"/>
              <a:ext cx="3020865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5578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2743200"/>
            <a:ext cx="11813971" cy="327547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run from a terminal using ‘screen’, we receive the output expected based on the datasheet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Reading ID is a perfect ‘test command’ to ensure the chip-reader is working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Typically the easiest/quickest to write and 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working, THEN move to reading firmware (which may take some time)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Now</a:t>
            </a:r>
            <a:r>
              <a:rPr lang="en-US" sz="2000" u="sng" dirty="0"/>
              <a:t>, try developing the same type of chip reader for the Almond+ </a:t>
            </a:r>
            <a:r>
              <a:rPr lang="en-US" sz="2000" dirty="0"/>
              <a:t>using the datasheet we found earlier from </a:t>
            </a:r>
            <a:r>
              <a:rPr lang="en-US" sz="2000" dirty="0" err="1"/>
              <a:t>Spansion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409D2-21E0-B976-8706-2A851F42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0" y="512677"/>
            <a:ext cx="10330899" cy="2129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8E430-87AF-17C6-2F20-545A06FBE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27" y="5051834"/>
            <a:ext cx="9040346" cy="4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771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610436"/>
            <a:ext cx="3024336" cy="4408242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step is to carefully remove the chip using a heat gun and place in a TSOP48 (– DIP48) 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i="1" dirty="0">
                <a:cs typeface="Univers Next Arabic"/>
              </a:rPr>
              <a:t>(If possible, soaking removed chip in isopropyl </a:t>
            </a:r>
            <a:r>
              <a:rPr lang="en-US" sz="1400" i="1">
                <a:cs typeface="Univers Next Arabic"/>
              </a:rPr>
              <a:t>alcohol</a:t>
            </a:r>
            <a:r>
              <a:rPr lang="en-US" sz="1400" i="1" dirty="0">
                <a:cs typeface="Univers Next Arabic"/>
              </a:rPr>
              <a:t> briefly will clean oxide layer to prevent shorts in socket) </a:t>
            </a:r>
            <a:endParaRPr lang="en-US" sz="1400" i="1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8A6BB-F27F-B42C-9CB3-E452FE38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418" y="836713"/>
            <a:ext cx="4082250" cy="5404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392E5B-B5C7-2727-DE9D-520F4E5C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43989" y="1457215"/>
            <a:ext cx="4104022" cy="54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29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610436"/>
            <a:ext cx="3214836" cy="4408242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Referring to the </a:t>
            </a:r>
            <a:r>
              <a:rPr lang="en-US" sz="2000" dirty="0" err="1"/>
              <a:t>Spansion</a:t>
            </a:r>
            <a:r>
              <a:rPr lang="en-US" sz="2000" dirty="0"/>
              <a:t> datasheet, determine which pins are needed and how we’ll need to use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Univers Next Arabic"/>
              </a:rPr>
              <a:t>Recall what we learned about SPI and how details vary b/w vendor implementations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Pins are </a:t>
            </a:r>
            <a:r>
              <a:rPr lang="en-US" sz="2000" i="1" dirty="0"/>
              <a:t>slightly</a:t>
            </a:r>
            <a:r>
              <a:rPr lang="en-US" sz="2000" dirty="0"/>
              <a:t> different than the Micron chip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More signals needed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4C349-AFA2-1E94-AEA7-BA126B3D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575" y="1533334"/>
            <a:ext cx="7370080" cy="3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03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682208" cy="469900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Univers Next Arabic"/>
              </a:rPr>
              <a:t>When ready to connect, make sure you understand how the chip socket breaks out the IC pins...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A9E7D7-6A6D-2768-93B3-2F0C58715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516" y="1825577"/>
            <a:ext cx="4821383" cy="4193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EA3C22-1CB4-123E-1A7C-8A4529A10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36" y="1811245"/>
            <a:ext cx="3842757" cy="40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846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2"/>
            <a:ext cx="4612306" cy="4015310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Univers Next Arabic"/>
              </a:rPr>
              <a:t>This is what proper connection looks like using a microcontroller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May look neater than this…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 breadboard if big enough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M-F jumpers very helpful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6BB37-A8F2-ED5C-FE9F-415C08E5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50" y="756620"/>
            <a:ext cx="2830360" cy="4719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5A0235-D205-3758-E67E-3974DA14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830" y="673779"/>
            <a:ext cx="5095441" cy="48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312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6586961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Once connected, find the Read ID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Study timing/latching diagrams, I/O bytes,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in the example before, try converting this command to bit-banging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Begin w/pseudo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Decompose systematically into easy algorithms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Ex. sending command: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400" dirty="0"/>
              <a:t>Enable chip/CL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400" dirty="0"/>
              <a:t>WE low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400" dirty="0"/>
              <a:t>[output command]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400" dirty="0"/>
              <a:t>WE high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400" dirty="0"/>
              <a:t>Disable CL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149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5D56B6-4330-0F31-5E1E-F3EB97093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42" y="0"/>
            <a:ext cx="4521958" cy="6035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8EB7B-D77F-440A-8C19-4A703DFE9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919" y="3678418"/>
            <a:ext cx="3521123" cy="23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44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Hardware Design…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60391"/>
            <a:ext cx="5822569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HW security ~15yrs behind SW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Fewer attackers, mostly due to equipment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consumer electronics are “fish in a barrel” to the skilled attacker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improving as tools grow cheaper and more accessible at hobbyist level…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</a:t>
            </a:fld>
            <a:endParaRPr lang="en-US"/>
          </a:p>
        </p:txBody>
      </p:sp>
      <p:pic>
        <p:nvPicPr>
          <p:cNvPr id="12290" name="Picture 2" descr="Security Memes: Our Year End Humor Break | Asylas">
            <a:extLst>
              <a:ext uri="{FF2B5EF4-FFF2-40B4-BE49-F238E27FC236}">
                <a16:creationId xmlns:a16="http://schemas.microsoft.com/office/drawing/2014/main" id="{9F2AE9DC-FC1E-7BFE-627E-C8082F7D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3" y="1435502"/>
            <a:ext cx="5701183" cy="387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2840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4503486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 using ‘screen’ in terminal to test your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done correctly, will output the bytes indicated in the datasheet (shown right)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Read ID try implementing other commands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E.g. ‘Page Read’ command (try iterating through all pages)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Often more than 1 way to pull the entire firmware; try finding the most ‘elegant’ (or fastest) way…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unsuccessful </a:t>
            </a:r>
            <a:r>
              <a:rPr lang="en-US" sz="2000" dirty="0">
                <a:sym typeface="Wingdings" panose="05000000000000000000" pitchFamily="2" charset="2"/>
              </a:rPr>
              <a:t> don’t worry! We will obtain firmware through other means!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AD1B4-4421-278D-9193-41F845B3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14" y="1143670"/>
            <a:ext cx="7390541" cy="41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969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Common Standards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7" y="1979880"/>
            <a:ext cx="7854062" cy="1312375"/>
          </a:xfrm>
        </p:spPr>
        <p:txBody>
          <a:bodyPr/>
          <a:lstStyle/>
          <a:p>
            <a:r>
              <a:rPr lang="en-US" dirty="0"/>
              <a:t>External Interfaces</a:t>
            </a:r>
          </a:p>
        </p:txBody>
      </p:sp>
    </p:spTree>
    <p:extLst>
      <p:ext uri="{BB962C8B-B14F-4D97-AF65-F5344CB8AC3E}">
        <p14:creationId xmlns:p14="http://schemas.microsoft.com/office/powerpoint/2010/main" val="5392567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ISP/ICSP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1344" y="990491"/>
            <a:ext cx="11823331" cy="469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In-System Programming / In-Circuit Serial Programming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7416824" cy="4558287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Programming/updates after IC installation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MCU manufacturers implement their own variant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Ex. Atmel, AVR, Microchip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 coding/testing (save $$$/time)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Serial int. requires less real estate on PCB than specialized connector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 need to buy pre-programmed from distributor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Vendor provides specialized programmer/debugger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Ex. Microchip’s PIC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MPLAB ICD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PICkit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152</a:t>
            </a:fld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56E278C-7984-C3E3-F9FE-1C309C8D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387" y="3877873"/>
            <a:ext cx="2627652" cy="20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-Circuit Serial Programming (icsp)">
            <a:extLst>
              <a:ext uri="{FF2B5EF4-FFF2-40B4-BE49-F238E27FC236}">
                <a16:creationId xmlns:a16="http://schemas.microsoft.com/office/drawing/2014/main" id="{C50A829D-29F0-EA2E-192E-7E11B187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9" y="1614169"/>
            <a:ext cx="3432870" cy="22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4378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ISP/ICSP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1344" y="990491"/>
            <a:ext cx="11823331" cy="469900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0FBB5-3E15-53F2-FD49-3A57F5AC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0" y="914681"/>
            <a:ext cx="2987097" cy="2514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10439C-9EDD-ACD8-436F-B3B7DFE1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817" y="886115"/>
            <a:ext cx="3555331" cy="25428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1AD8EC-9AB6-5F8B-DD24-3E42EA74B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48" y="844985"/>
            <a:ext cx="4414105" cy="516802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30793FF-00B4-3379-6B2D-1A600E5D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3574506"/>
            <a:ext cx="6687127" cy="23688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PIC on this IoT router – what does it do??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Dump in MPLAB IDE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 time…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Flavor = Intel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Language = PIC16F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652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ISP/ICSP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1344" y="990491"/>
            <a:ext cx="11823331" cy="469900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154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0FBB5-3E15-53F2-FD49-3A57F5AC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0" y="914681"/>
            <a:ext cx="2987097" cy="251431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30793FF-00B4-3379-6B2D-1A600E5D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3574506"/>
            <a:ext cx="11354662" cy="2368813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PIC on this IoT router – what does it do??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‘Reset’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Interrupt handling routines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Read Peripheral Interface reg.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Read Synchronous Serial Port reg.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u="sng" dirty="0">
                <a:cs typeface="Univers Next Arabic"/>
              </a:rPr>
              <a:t>Should have</a:t>
            </a:r>
            <a:r>
              <a:rPr lang="en-US" dirty="0">
                <a:cs typeface="Univers Next Arabic"/>
              </a:rPr>
              <a:t> made use of PIC’s configuration fuses to prevent readout!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B401F1-45AF-9C6A-E4BF-AE660F6B0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816" y="939312"/>
            <a:ext cx="6774563" cy="247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270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Inter-Integrated Circuit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116" y="1460391"/>
            <a:ext cx="5895833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Short-distance serial communication bus; connects controller to low-speed peripherals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Used for low cost &amp; simplicity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Less overhead than UART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Fewer pins than SPI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Clock (</a:t>
            </a:r>
            <a:r>
              <a:rPr lang="en-US" b="1" dirty="0"/>
              <a:t>SCL</a:t>
            </a:r>
            <a:r>
              <a:rPr lang="en-US" dirty="0"/>
              <a:t>) and Data (</a:t>
            </a:r>
            <a:r>
              <a:rPr lang="en-US" b="1" dirty="0"/>
              <a:t>SDA</a:t>
            </a:r>
            <a:r>
              <a:rPr lang="en-US" dirty="0"/>
              <a:t>) 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Bi-directional, Master/slave architecture (chainable)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Protocol/messages on bus are device-specific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4A278-DD01-4318-B4BF-0B47C3F8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2" y="1460391"/>
            <a:ext cx="5103987" cy="2884220"/>
          </a:xfrm>
          <a:prstGeom prst="rect">
            <a:avLst/>
          </a:prstGeom>
        </p:spPr>
      </p:pic>
      <p:pic>
        <p:nvPicPr>
          <p:cNvPr id="16386" name="Picture 2" descr="What is the I2C Communication Protocol - Soldered Electronics">
            <a:extLst>
              <a:ext uri="{FF2B5EF4-FFF2-40B4-BE49-F238E27FC236}">
                <a16:creationId xmlns:a16="http://schemas.microsoft.com/office/drawing/2014/main" id="{539D8419-7F6A-3149-7458-2B0A37CAD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1" y="4344611"/>
            <a:ext cx="4770462" cy="16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9010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Serial Wire Debug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395605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Essentially a modified version of JTAG for ARM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Same protocols using only 2 pins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SWDIO</a:t>
            </a:r>
            <a:r>
              <a:rPr lang="en-US" dirty="0"/>
              <a:t> (data)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SWCLK</a:t>
            </a:r>
            <a:r>
              <a:rPr lang="en-US" dirty="0"/>
              <a:t> (clock)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May share JTAG pins (dual-mode programmers)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TMS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SWDIO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TCK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SWCLK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156</a:t>
            </a:fld>
            <a:endParaRPr lang="en-US"/>
          </a:p>
        </p:txBody>
      </p:sp>
      <p:pic>
        <p:nvPicPr>
          <p:cNvPr id="18434" name="Picture 2" descr="Introduction to Cortex Serial Wire Debugging - IAmAProgrammer - 博客园">
            <a:extLst>
              <a:ext uri="{FF2B5EF4-FFF2-40B4-BE49-F238E27FC236}">
                <a16:creationId xmlns:a16="http://schemas.microsoft.com/office/drawing/2014/main" id="{8738592A-A827-1B69-6C09-1516F1BFF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19" y="3559479"/>
            <a:ext cx="8188656" cy="208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35956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5</a:t>
            </a:r>
          </a:p>
        </p:txBody>
      </p:sp>
    </p:spTree>
    <p:extLst>
      <p:ext uri="{BB962C8B-B14F-4D97-AF65-F5344CB8AC3E}">
        <p14:creationId xmlns:p14="http://schemas.microsoft.com/office/powerpoint/2010/main" val="7316865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1979880"/>
            <a:ext cx="7834028" cy="1312375"/>
          </a:xfrm>
        </p:spPr>
        <p:txBody>
          <a:bodyPr/>
          <a:lstStyle/>
          <a:p>
            <a:r>
              <a:rPr lang="en-US" dirty="0"/>
              <a:t>Case Study: Firmware Update</a:t>
            </a:r>
          </a:p>
        </p:txBody>
      </p:sp>
    </p:spTree>
    <p:extLst>
      <p:ext uri="{BB962C8B-B14F-4D97-AF65-F5344CB8AC3E}">
        <p14:creationId xmlns:p14="http://schemas.microsoft.com/office/powerpoint/2010/main" val="3127082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4701682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FW was not obtained from the device itself, we can grab an update from the </a:t>
            </a:r>
            <a:r>
              <a:rPr lang="en-US" dirty="0" err="1"/>
              <a:t>Securifi</a:t>
            </a:r>
            <a:r>
              <a:rPr lang="en-US" dirty="0"/>
              <a:t> support page (</a:t>
            </a:r>
            <a:r>
              <a:rPr lang="en-US" dirty="0">
                <a:hlinkClick r:id="rId2"/>
              </a:rPr>
              <a:t>https://www.securifi.com/rg/support</a:t>
            </a:r>
            <a:r>
              <a:rPr lang="en-US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Follow link under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ALMOND+ for Step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‘Download’ under Step 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E80436-1137-5908-9DD0-DDF44E00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143" y="271336"/>
            <a:ext cx="6952769" cy="3918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E5F7-5BA7-0E66-1462-D084CAFF3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369" y="4886386"/>
            <a:ext cx="6266204" cy="11452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18A83E-9990-9FD1-5C5B-DA188A4D3685}"/>
              </a:ext>
            </a:extLst>
          </p:cNvPr>
          <p:cNvSpPr/>
          <p:nvPr/>
        </p:nvSpPr>
        <p:spPr>
          <a:xfrm>
            <a:off x="8693624" y="5085932"/>
            <a:ext cx="777922" cy="582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76A64-16D1-19BD-2CF8-3DFD99180FEA}"/>
              </a:ext>
            </a:extLst>
          </p:cNvPr>
          <p:cNvSpPr/>
          <p:nvPr/>
        </p:nvSpPr>
        <p:spPr>
          <a:xfrm>
            <a:off x="5632160" y="3350525"/>
            <a:ext cx="1362993" cy="805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4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Definition</a:t>
            </a:r>
            <a:r>
              <a:rPr lang="en-US" dirty="0"/>
              <a:t>: “</a:t>
            </a:r>
            <a:r>
              <a:rPr lang="en-US" i="1" dirty="0"/>
              <a:t>An embedded system is a system that has a software embedded into computer-hardware which makes a system dedicated for an applications or specific part of an application, product or part of a larger system</a:t>
            </a:r>
            <a:r>
              <a:rPr lang="en-US" dirty="0"/>
              <a:t>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Device includes programable CPU, not intended as general-purpose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b="1" dirty="0"/>
              <a:t>Essentially</a:t>
            </a:r>
            <a:r>
              <a:rPr lang="en-US" dirty="0"/>
              <a:t>: Computers that don’t LOOK like computers!!)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F0C1A7-937F-6AB5-311C-7ACABEF0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19" y="3540167"/>
            <a:ext cx="10315961" cy="24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944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11813970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quick peek at this download reveals the following: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U-boot wrapped image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uImage</a:t>
            </a:r>
            <a:r>
              <a:rPr lang="en-US" dirty="0"/>
              <a:t> header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zImage</a:t>
            </a:r>
            <a:r>
              <a:rPr lang="en-US" dirty="0"/>
              <a:t> (compressed Linux kernel)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Archive (</a:t>
            </a:r>
            <a:r>
              <a:rPr lang="en-US" dirty="0" err="1"/>
              <a:t>gzip</a:t>
            </a:r>
            <a:r>
              <a:rPr lang="en-US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Squashfs</a:t>
            </a:r>
            <a:r>
              <a:rPr lang="en-US" dirty="0"/>
              <a:t> filesystem (</a:t>
            </a:r>
            <a:r>
              <a:rPr lang="en-US" dirty="0" err="1"/>
              <a:t>lzma</a:t>
            </a:r>
            <a:r>
              <a:rPr lang="en-US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CABFC-57C8-DD27-09F9-9E29C620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03" y="4187930"/>
            <a:ext cx="10232096" cy="13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364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11813970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Digging further: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U-boot wrapped image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uImage</a:t>
            </a:r>
            <a:r>
              <a:rPr lang="en-US" dirty="0"/>
              <a:t> header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zImage</a:t>
            </a:r>
            <a:r>
              <a:rPr lang="en-US" dirty="0"/>
              <a:t> (compressed Linux kernel)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Archive (</a:t>
            </a:r>
            <a:r>
              <a:rPr lang="en-US" dirty="0" err="1"/>
              <a:t>gzip</a:t>
            </a:r>
            <a:r>
              <a:rPr lang="en-US" dirty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Archive (</a:t>
            </a:r>
            <a:r>
              <a:rPr lang="en-US" dirty="0" err="1"/>
              <a:t>cpio</a:t>
            </a:r>
            <a:r>
              <a:rPr lang="en-US" dirty="0"/>
              <a:t>) – special char files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Archive (</a:t>
            </a:r>
            <a:r>
              <a:rPr lang="en-US" dirty="0" err="1"/>
              <a:t>lzo</a:t>
            </a:r>
            <a:r>
              <a:rPr lang="en-US" dirty="0"/>
              <a:t>) – </a:t>
            </a:r>
            <a:r>
              <a:rPr lang="en-US" dirty="0" err="1"/>
              <a:t>linux</a:t>
            </a:r>
            <a:r>
              <a:rPr lang="en-US" dirty="0"/>
              <a:t> config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u="sng" dirty="0" err="1"/>
              <a:t>Squashfs</a:t>
            </a:r>
            <a:r>
              <a:rPr lang="en-US" i="1" u="sng" dirty="0"/>
              <a:t> filesystem (</a:t>
            </a:r>
            <a:r>
              <a:rPr lang="en-US" i="1" u="sng" dirty="0" err="1"/>
              <a:t>lzma</a:t>
            </a:r>
            <a:r>
              <a:rPr lang="en-US" i="1" u="sng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Try carving different ‘pieces’ with ‘</a:t>
            </a:r>
            <a:r>
              <a:rPr lang="en-US" b="1" dirty="0"/>
              <a:t>dd</a:t>
            </a:r>
            <a:r>
              <a:rPr lang="en-US" dirty="0"/>
              <a:t>’ tool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Other things: strings, checksums, DER certs,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1DF09-65B1-F102-0C99-8ED1701D0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559" y="188641"/>
            <a:ext cx="2159876" cy="5600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0067B-619E-281B-9338-1C33D943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158" y="1143670"/>
            <a:ext cx="1143030" cy="9960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A2809B-57C1-0697-0FDA-AEAAD51D8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784" y="2139739"/>
            <a:ext cx="1758089" cy="604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EC266F-0072-E850-05A0-735C0EC94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900" y="2795769"/>
            <a:ext cx="3443659" cy="2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977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7956368" cy="455828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We’re most interested in the filesystem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this is a </a:t>
            </a:r>
            <a:r>
              <a:rPr lang="en-US" i="1" dirty="0"/>
              <a:t>downloaded</a:t>
            </a:r>
            <a:r>
              <a:rPr lang="en-US" dirty="0"/>
              <a:t> update, we won’t find user data/secrets (can still find </a:t>
            </a:r>
            <a:r>
              <a:rPr lang="en-US" u="sng" dirty="0"/>
              <a:t>default</a:t>
            </a:r>
            <a:r>
              <a:rPr lang="en-US" dirty="0"/>
              <a:t> passwords,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find product-wide vulnerabilities/bugs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Investigate: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System binaries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Shell scripts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Config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Lots of proprietary code!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Any info assisting further attacks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Network interfaces especially interesting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Check SW behind ‘newer’ libraries/protocols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i.e. Zigbee/Z-wave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162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1DF09-65B1-F102-0C99-8ED1701D0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34"/>
          <a:stretch/>
        </p:blipFill>
        <p:spPr>
          <a:xfrm>
            <a:off x="9253165" y="345394"/>
            <a:ext cx="2746747" cy="55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02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Study: Threat Modeling</a:t>
            </a:r>
          </a:p>
        </p:txBody>
      </p:sp>
    </p:spTree>
    <p:extLst>
      <p:ext uri="{BB962C8B-B14F-4D97-AF65-F5344CB8AC3E}">
        <p14:creationId xmlns:p14="http://schemas.microsoft.com/office/powerpoint/2010/main" val="39424119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901E5E-E1F1-42C4-A34A-7621BA75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EF96AE-8242-4D19-A88D-12C7518AE2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2050" name="Picture 2" descr="What Is Security Threat Modelling">
            <a:extLst>
              <a:ext uri="{FF2B5EF4-FFF2-40B4-BE49-F238E27FC236}">
                <a16:creationId xmlns:a16="http://schemas.microsoft.com/office/drawing/2014/main" id="{5889FBCC-3145-5951-9D1B-E751719A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17" y="512677"/>
            <a:ext cx="10107184" cy="565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182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901E5E-E1F1-42C4-A34A-7621BA75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EF96AE-8242-4D19-A88D-12C7518AE2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AF732-8291-7431-8BDE-30D5C39C4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704" y="2287545"/>
            <a:ext cx="5256515" cy="3321685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35217D5-B722-ECA3-626E-2FD77D64F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6566815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Recall typical architecture studied earlier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revisit our board now that we understand the chips &amp; interfaces…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637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F114CC-4E7F-4526-BAE6-3C43AB73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6692EC-D5A4-41D8-B215-D18661766F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2F935C-E704-F147-3A6F-2396839F6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54" y="188641"/>
            <a:ext cx="7985078" cy="59811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2F4E6-A213-8F7A-3104-1BDCA07BCA11}"/>
              </a:ext>
            </a:extLst>
          </p:cNvPr>
          <p:cNvSpPr txBox="1"/>
          <p:nvPr/>
        </p:nvSpPr>
        <p:spPr>
          <a:xfrm>
            <a:off x="9976512" y="1576811"/>
            <a:ext cx="178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Debug – Zigbee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5EB43-83B9-5C04-DBAF-510FD6A2FF6F}"/>
              </a:ext>
            </a:extLst>
          </p:cNvPr>
          <p:cNvSpPr txBox="1"/>
          <p:nvPr/>
        </p:nvSpPr>
        <p:spPr>
          <a:xfrm>
            <a:off x="9976513" y="2421333"/>
            <a:ext cx="178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UART – Zigbee controller(?)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AD3B4-92E7-AFCD-9AEB-56828FF72F9A}"/>
              </a:ext>
            </a:extLst>
          </p:cNvPr>
          <p:cNvSpPr txBox="1"/>
          <p:nvPr/>
        </p:nvSpPr>
        <p:spPr>
          <a:xfrm>
            <a:off x="10042395" y="564430"/>
            <a:ext cx="178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HW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E7404-31AD-3BF0-F470-95B4A475E1F2}"/>
              </a:ext>
            </a:extLst>
          </p:cNvPr>
          <p:cNvSpPr txBox="1"/>
          <p:nvPr/>
        </p:nvSpPr>
        <p:spPr>
          <a:xfrm>
            <a:off x="9976510" y="4028095"/>
            <a:ext cx="178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 – Z-Wave 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4813B-90E1-86DC-CD6B-BFADC55836D7}"/>
              </a:ext>
            </a:extLst>
          </p:cNvPr>
          <p:cNvSpPr txBox="1"/>
          <p:nvPr/>
        </p:nvSpPr>
        <p:spPr>
          <a:xfrm>
            <a:off x="9976510" y="4634859"/>
            <a:ext cx="178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UART – Z-Wave controller(?)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3DC-36F9-4117-2306-1CC09723DD4F}"/>
              </a:ext>
            </a:extLst>
          </p:cNvPr>
          <p:cNvCxnSpPr/>
          <p:nvPr/>
        </p:nvCxnSpPr>
        <p:spPr>
          <a:xfrm flipH="1">
            <a:off x="7001301" y="749096"/>
            <a:ext cx="2975209" cy="876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B31F29-905A-141D-5233-0DFB2D056864}"/>
              </a:ext>
            </a:extLst>
          </p:cNvPr>
          <p:cNvCxnSpPr>
            <a:cxnSpLocks/>
          </p:cNvCxnSpPr>
          <p:nvPr/>
        </p:nvCxnSpPr>
        <p:spPr>
          <a:xfrm flipH="1" flipV="1">
            <a:off x="8434317" y="1475048"/>
            <a:ext cx="1542193" cy="329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74DB0A-FBCA-EB33-D399-0B5C49366D96}"/>
              </a:ext>
            </a:extLst>
          </p:cNvPr>
          <p:cNvCxnSpPr>
            <a:cxnSpLocks/>
          </p:cNvCxnSpPr>
          <p:nvPr/>
        </p:nvCxnSpPr>
        <p:spPr>
          <a:xfrm flipH="1" flipV="1">
            <a:off x="7208294" y="1849095"/>
            <a:ext cx="2768216" cy="7800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0BDC40-241E-6AA1-8056-A49E059ABCCB}"/>
              </a:ext>
            </a:extLst>
          </p:cNvPr>
          <p:cNvCxnSpPr>
            <a:cxnSpLocks/>
          </p:cNvCxnSpPr>
          <p:nvPr/>
        </p:nvCxnSpPr>
        <p:spPr>
          <a:xfrm flipH="1">
            <a:off x="8434317" y="4228853"/>
            <a:ext cx="16080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484C40-D387-2118-E509-7B21B3E7E93A}"/>
              </a:ext>
            </a:extLst>
          </p:cNvPr>
          <p:cNvCxnSpPr>
            <a:cxnSpLocks/>
          </p:cNvCxnSpPr>
          <p:nvPr/>
        </p:nvCxnSpPr>
        <p:spPr>
          <a:xfrm flipH="1">
            <a:off x="7438030" y="4958024"/>
            <a:ext cx="2538480" cy="3231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CE07F5-FB9E-96C4-FD19-D43477CFE6F9}"/>
              </a:ext>
            </a:extLst>
          </p:cNvPr>
          <p:cNvSpPr txBox="1"/>
          <p:nvPr/>
        </p:nvSpPr>
        <p:spPr>
          <a:xfrm>
            <a:off x="9987806" y="5312339"/>
            <a:ext cx="178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HW Reset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967B17-6D17-AE57-5DEA-EE7C9BE51C13}"/>
              </a:ext>
            </a:extLst>
          </p:cNvPr>
          <p:cNvCxnSpPr>
            <a:cxnSpLocks/>
          </p:cNvCxnSpPr>
          <p:nvPr/>
        </p:nvCxnSpPr>
        <p:spPr>
          <a:xfrm flipH="1" flipV="1">
            <a:off x="7683690" y="5382952"/>
            <a:ext cx="2238231" cy="1140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B503810-E228-F641-1A0E-7A652BEB937F}"/>
              </a:ext>
            </a:extLst>
          </p:cNvPr>
          <p:cNvSpPr txBox="1"/>
          <p:nvPr/>
        </p:nvSpPr>
        <p:spPr>
          <a:xfrm>
            <a:off x="9987806" y="3026243"/>
            <a:ext cx="178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Serial USB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19FC92-3AE3-CE6E-4C27-1E840C59869B}"/>
              </a:ext>
            </a:extLst>
          </p:cNvPr>
          <p:cNvCxnSpPr>
            <a:cxnSpLocks/>
          </p:cNvCxnSpPr>
          <p:nvPr/>
        </p:nvCxnSpPr>
        <p:spPr>
          <a:xfrm flipH="1">
            <a:off x="7208294" y="3210909"/>
            <a:ext cx="2713627" cy="16827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2980D2A-54CA-866C-8148-7841DBBF4D5D}"/>
              </a:ext>
            </a:extLst>
          </p:cNvPr>
          <p:cNvSpPr txBox="1"/>
          <p:nvPr/>
        </p:nvSpPr>
        <p:spPr>
          <a:xfrm>
            <a:off x="181860" y="3981928"/>
            <a:ext cx="178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UART – Main IC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6A5B04-D6F0-E92A-D13C-0479BA72447A}"/>
              </a:ext>
            </a:extLst>
          </p:cNvPr>
          <p:cNvCxnSpPr>
            <a:cxnSpLocks/>
          </p:cNvCxnSpPr>
          <p:nvPr/>
        </p:nvCxnSpPr>
        <p:spPr>
          <a:xfrm flipH="1" flipV="1">
            <a:off x="1423531" y="4353771"/>
            <a:ext cx="5482236" cy="9274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868377-AD6F-E422-60DE-2F0396F53826}"/>
              </a:ext>
            </a:extLst>
          </p:cNvPr>
          <p:cNvSpPr txBox="1"/>
          <p:nvPr/>
        </p:nvSpPr>
        <p:spPr>
          <a:xfrm>
            <a:off x="138129" y="2400402"/>
            <a:ext cx="178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 – NAND flash</a:t>
            </a:r>
          </a:p>
          <a:p>
            <a:r>
              <a:rPr lang="en-US" dirty="0"/>
              <a:t>(back side)</a:t>
            </a:r>
          </a:p>
        </p:txBody>
      </p:sp>
    </p:spTree>
    <p:extLst>
      <p:ext uri="{BB962C8B-B14F-4D97-AF65-F5344CB8AC3E}">
        <p14:creationId xmlns:p14="http://schemas.microsoft.com/office/powerpoint/2010/main" val="1322243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C8051-330D-483B-A37C-33D85254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449A9-8B1B-2018-DA5E-2D78A3CED167}"/>
              </a:ext>
            </a:extLst>
          </p:cNvPr>
          <p:cNvSpPr txBox="1"/>
          <p:nvPr/>
        </p:nvSpPr>
        <p:spPr>
          <a:xfrm>
            <a:off x="7011655" y="2029597"/>
            <a:ext cx="1705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Main 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0FDF2-D009-CCCE-B930-E528D87A1D39}"/>
              </a:ext>
            </a:extLst>
          </p:cNvPr>
          <p:cNvSpPr txBox="1"/>
          <p:nvPr/>
        </p:nvSpPr>
        <p:spPr>
          <a:xfrm>
            <a:off x="8014766" y="3174681"/>
            <a:ext cx="1705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SDRAM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FCA7A-D20D-88AC-124B-F26BF12AF1F0}"/>
              </a:ext>
            </a:extLst>
          </p:cNvPr>
          <p:cNvSpPr txBox="1"/>
          <p:nvPr/>
        </p:nvSpPr>
        <p:spPr>
          <a:xfrm>
            <a:off x="6249658" y="3166855"/>
            <a:ext cx="1705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Flash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EA8DA-08E1-1308-7D09-FAF5CFBDACFA}"/>
              </a:ext>
            </a:extLst>
          </p:cNvPr>
          <p:cNvSpPr txBox="1"/>
          <p:nvPr/>
        </p:nvSpPr>
        <p:spPr>
          <a:xfrm>
            <a:off x="7662202" y="504993"/>
            <a:ext cx="17059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Z-Wave 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EBF21-8921-CBDE-5854-6C9B4276817D}"/>
              </a:ext>
            </a:extLst>
          </p:cNvPr>
          <p:cNvSpPr txBox="1"/>
          <p:nvPr/>
        </p:nvSpPr>
        <p:spPr>
          <a:xfrm>
            <a:off x="9543315" y="525158"/>
            <a:ext cx="17059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Zigbee Controller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19E4A-5CC2-459F-6A07-6660B31CF499}"/>
              </a:ext>
            </a:extLst>
          </p:cNvPr>
          <p:cNvSpPr txBox="1"/>
          <p:nvPr/>
        </p:nvSpPr>
        <p:spPr>
          <a:xfrm>
            <a:off x="9973488" y="2388470"/>
            <a:ext cx="1705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LCD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EB684-8A6A-51FC-69BF-B700B3A71155}"/>
              </a:ext>
            </a:extLst>
          </p:cNvPr>
          <p:cNvSpPr txBox="1"/>
          <p:nvPr/>
        </p:nvSpPr>
        <p:spPr>
          <a:xfrm>
            <a:off x="5868661" y="500946"/>
            <a:ext cx="17059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WLAN Controller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CADA4F-5236-1DC3-B893-3C36F610B0C6}"/>
              </a:ext>
            </a:extLst>
          </p:cNvPr>
          <p:cNvSpPr txBox="1"/>
          <p:nvPr/>
        </p:nvSpPr>
        <p:spPr>
          <a:xfrm>
            <a:off x="5015676" y="1264845"/>
            <a:ext cx="17059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WLAN Controller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022C1-C9B5-23CC-F98C-F717B88CC991}"/>
              </a:ext>
            </a:extLst>
          </p:cNvPr>
          <p:cNvSpPr txBox="1"/>
          <p:nvPr/>
        </p:nvSpPr>
        <p:spPr>
          <a:xfrm>
            <a:off x="3236921" y="2019138"/>
            <a:ext cx="1705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Ethernet Switch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F2FA73-D498-3DFC-F5B9-CE2A830DEE19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H="1" flipV="1">
            <a:off x="6721646" y="1147277"/>
            <a:ext cx="1142994" cy="882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A3266E-5050-EC0B-6C26-5188E0FD4DD9}"/>
              </a:ext>
            </a:extLst>
          </p:cNvPr>
          <p:cNvCxnSpPr>
            <a:cxnSpLocks/>
            <a:stCxn id="5" idx="0"/>
            <a:endCxn id="12" idx="3"/>
          </p:cNvCxnSpPr>
          <p:nvPr/>
        </p:nvCxnSpPr>
        <p:spPr>
          <a:xfrm flipH="1" flipV="1">
            <a:off x="6721646" y="1588011"/>
            <a:ext cx="1142994" cy="441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FA8AB0-82EE-6572-58EF-6F6CAD164574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flipH="1" flipV="1">
            <a:off x="4942891" y="2203804"/>
            <a:ext cx="2068764" cy="1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CB0B45-57C8-274A-CEAC-08D9DD048D93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7864640" y="1216532"/>
            <a:ext cx="1856096" cy="813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5167BD-57B7-F851-911A-09FE2C5D14A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102643" y="2573136"/>
            <a:ext cx="2870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B28B57-5A5F-7AE0-C8B0-EDE5006D7117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V="1">
            <a:off x="7864640" y="1151324"/>
            <a:ext cx="650547" cy="878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10302A-C8FD-9E21-93FF-040472D5ED9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864640" y="2398929"/>
            <a:ext cx="0" cy="172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CD1935-49F6-F9AE-F8C1-0F8A7891DAE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102643" y="2570970"/>
            <a:ext cx="0" cy="595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36ABFDCC-8F3C-26EB-A67E-DB39BA355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8" y="2624648"/>
            <a:ext cx="5750255" cy="348954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sort of damage can be done considering our large attack surface?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all device functions explored…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Don’t forget connected devices/networks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Ethernet/Wi-Fi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Connected IoT devices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How can we impact these from our vulnerable device?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How can we attack the device from each network?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What sort of data enters/leaves each route?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895FDB-585F-99FD-F5C6-26588B5771FF}"/>
              </a:ext>
            </a:extLst>
          </p:cNvPr>
          <p:cNvCxnSpPr>
            <a:cxnSpLocks/>
          </p:cNvCxnSpPr>
          <p:nvPr/>
        </p:nvCxnSpPr>
        <p:spPr>
          <a:xfrm flipV="1">
            <a:off x="8401455" y="2570970"/>
            <a:ext cx="0" cy="609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4E4BAA3-8D6A-37F3-6436-8A025BA751DD}"/>
              </a:ext>
            </a:extLst>
          </p:cNvPr>
          <p:cNvSpPr txBox="1"/>
          <p:nvPr/>
        </p:nvSpPr>
        <p:spPr>
          <a:xfrm>
            <a:off x="9988656" y="1808804"/>
            <a:ext cx="1705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392EB3-4E55-BA60-1E88-FE0679AEF744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717625" y="1993470"/>
            <a:ext cx="1271031" cy="210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i-Fi logo, Wireless network Hotspot Wi-Fi Mobile device ...">
            <a:extLst>
              <a:ext uri="{FF2B5EF4-FFF2-40B4-BE49-F238E27FC236}">
                <a16:creationId xmlns:a16="http://schemas.microsoft.com/office/drawing/2014/main" id="{FA556870-E3F3-50AD-DDCD-C1397FE5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374" y="1878050"/>
            <a:ext cx="596080" cy="55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Wi-Fi logo, Wireless network Hotspot Wi-Fi Mobile device ...">
            <a:extLst>
              <a:ext uri="{FF2B5EF4-FFF2-40B4-BE49-F238E27FC236}">
                <a16:creationId xmlns:a16="http://schemas.microsoft.com/office/drawing/2014/main" id="{C32D0E01-F6B4-1E91-5251-DA3C2CF3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6" y="1321133"/>
            <a:ext cx="596080" cy="55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Wi-Fi logo, Wireless network Hotspot Wi-Fi Mobile device ...">
            <a:extLst>
              <a:ext uri="{FF2B5EF4-FFF2-40B4-BE49-F238E27FC236}">
                <a16:creationId xmlns:a16="http://schemas.microsoft.com/office/drawing/2014/main" id="{5D964F77-6DE0-4C95-7991-5BDBFED1A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581" y="588325"/>
            <a:ext cx="596080" cy="55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Wi-Fi logo, Wireless network Hotspot Wi-Fi Mobile device ...">
            <a:extLst>
              <a:ext uri="{FF2B5EF4-FFF2-40B4-BE49-F238E27FC236}">
                <a16:creationId xmlns:a16="http://schemas.microsoft.com/office/drawing/2014/main" id="{0037DE15-E53C-4A3C-EF10-BFA71550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931" y="573810"/>
            <a:ext cx="596080" cy="55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Wi-Fi logo, Wireless network Hotspot Wi-Fi Mobile device ...">
            <a:extLst>
              <a:ext uri="{FF2B5EF4-FFF2-40B4-BE49-F238E27FC236}">
                <a16:creationId xmlns:a16="http://schemas.microsoft.com/office/drawing/2014/main" id="{D3585257-FF17-F4EE-4B70-6A620A03A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66" y="39995"/>
            <a:ext cx="500421" cy="46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 descr="Wi-Fi logo, Wireless network Hotspot Wi-Fi Mobile device ...">
            <a:extLst>
              <a:ext uri="{FF2B5EF4-FFF2-40B4-BE49-F238E27FC236}">
                <a16:creationId xmlns:a16="http://schemas.microsoft.com/office/drawing/2014/main" id="{FA2BDBB0-6F8F-3A38-C436-A096C3387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32" y="29841"/>
            <a:ext cx="500421" cy="46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4633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C8051-330D-483B-A37C-33D85254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36ABFDCC-8F3C-26EB-A67E-DB39BA355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8" y="3193576"/>
            <a:ext cx="11813227" cy="256820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addition to the main chip, we’ve determined we can obtain FW (and possibly console/boot/debugging access) for 2 other controllers (which are likely ‘sensitive’)!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the various threats/impacts around each device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Fuses, drivers, libraries, encryption, privileges,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Combine understanding of all HW &amp; SW investigated; build a “treasure map” of attack routes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access (local, remote; privileged, unprivileged;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To complete our case study, try putting together a threat model for the </a:t>
            </a:r>
            <a:r>
              <a:rPr lang="en-US" b="1" u="sng" dirty="0" err="1"/>
              <a:t>Securifi</a:t>
            </a:r>
            <a:r>
              <a:rPr lang="en-US" b="1" u="sng" dirty="0"/>
              <a:t> Almond+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334AD-BDBA-AEFE-D264-F6CB50CF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62" y="318295"/>
            <a:ext cx="9241275" cy="25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549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C8051-330D-483B-A37C-33D85254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36ABFDCC-8F3C-26EB-A67E-DB39BA355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9" y="1249884"/>
            <a:ext cx="6198902" cy="4686891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 key areas to focus on in a time-bound assessment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Univers Next Arabic"/>
              </a:rPr>
              <a:t>Although we’ve focused on the hardware, keep in mind there is MORE to this attack surface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Web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Mobile application (Android/iOS)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cs typeface="Univers Next Arabic"/>
              </a:rPr>
              <a:t>Wireless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Univers Next Arabic"/>
              </a:rPr>
              <a:t>Ideal penetration test will encompass these as they are inherently 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Univers Next Arabic"/>
              </a:rPr>
              <a:t>We’ll NEED compatible smart devices for thorough testing…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CCABA-E791-008C-E0BA-8566440D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91" y="1177677"/>
            <a:ext cx="5603519" cy="40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8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Device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AA0C35-AA8A-7D92-8152-9E59DECD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24" y="1460391"/>
            <a:ext cx="7241663" cy="457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4483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C8051-330D-483B-A37C-33D85254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ow I learned to stop worrying (mostly) and love my threat model | Ars  Technica">
            <a:extLst>
              <a:ext uri="{FF2B5EF4-FFF2-40B4-BE49-F238E27FC236}">
                <a16:creationId xmlns:a16="http://schemas.microsoft.com/office/drawing/2014/main" id="{A524E52D-6B2F-F024-4225-BD1ECE2C7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93" y="579451"/>
            <a:ext cx="8522014" cy="569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7189-6875-23B1-94E3-4F135C084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133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693940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0455E25-C244-48B8-A2C7-CE51C36A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C60970-79A9-4D3C-B396-23279A906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6801BA8-B8B5-CA4D-FB56-859F2077E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50627"/>
            <a:ext cx="6198902" cy="468689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Concepts covered: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State of HW Security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Device Teardown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PCB Analysis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Component/Datasheet Lookup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Integrated Circuits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External Interfaces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Boot Security (U-boot)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On-Chip Debugging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Datasheet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Firmware Extraction/Analysis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Threat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FF0EF-B783-75CF-3078-E737C4DE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470" y="951686"/>
            <a:ext cx="3013988" cy="5025246"/>
          </a:xfrm>
          <a:prstGeom prst="rect">
            <a:avLst/>
          </a:prstGeom>
        </p:spPr>
      </p:pic>
      <p:pic>
        <p:nvPicPr>
          <p:cNvPr id="4" name="Content Placeholder 18" descr="A pink circuit board with wires&#10;&#10;Description automatically generated">
            <a:extLst>
              <a:ext uri="{FF2B5EF4-FFF2-40B4-BE49-F238E27FC236}">
                <a16:creationId xmlns:a16="http://schemas.microsoft.com/office/drawing/2014/main" id="{0D9D5287-9940-6DC7-607B-5E1154509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31" y="696862"/>
            <a:ext cx="3642849" cy="2732137"/>
          </a:xfrm>
          <a:prstGeom prst="rect">
            <a:avLst/>
          </a:prstGeom>
        </p:spPr>
      </p:pic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9BAE3BA-C8BF-8444-ABA4-7A4DC0AF1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828" y="3429000"/>
            <a:ext cx="3398293" cy="2548719"/>
          </a:xfrm>
          <a:prstGeom prst="rect">
            <a:avLst/>
          </a:prstGeom>
        </p:spPr>
      </p:pic>
      <p:pic>
        <p:nvPicPr>
          <p:cNvPr id="6" name="Content Placeholder 7" descr="A computer with a cable connected to it&#10;&#10;Description automatically generated">
            <a:extLst>
              <a:ext uri="{FF2B5EF4-FFF2-40B4-BE49-F238E27FC236}">
                <a16:creationId xmlns:a16="http://schemas.microsoft.com/office/drawing/2014/main" id="{65426721-5924-32D2-B075-76FDBC717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70" y="698265"/>
            <a:ext cx="3361520" cy="252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1810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0455E25-C244-48B8-A2C7-CE51C36A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C60970-79A9-4D3C-B396-23279A906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6801BA8-B8B5-CA4D-FB56-859F2077E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50627"/>
            <a:ext cx="5904656" cy="4686891"/>
          </a:xfrm>
        </p:spPr>
        <p:txBody>
          <a:bodyPr vert="horz" lIns="0" tIns="45720" rIns="91440" bIns="45720" rtlCol="0" anchor="t"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Further learning/practice: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Write a script for baud rate detection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Build a more advanced chip reader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Sends multiple commands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CLI arguments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Practice different vendors/packages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Try the UNPOPULATED UARTS we didn’t explore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Extract FW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Find bugs in SoC’s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Can you attack serial USB?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cs typeface="Univers Next Arabic"/>
              </a:rPr>
              <a:t>Investigate all SoC's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Reverse-engineer </a:t>
            </a:r>
            <a:r>
              <a:rPr lang="en-US" sz="1800" dirty="0" err="1"/>
              <a:t>Securifi</a:t>
            </a:r>
            <a:r>
              <a:rPr lang="en-US" sz="1800" dirty="0"/>
              <a:t> binaries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Search known vulnerabilities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Lots of OLD chips/libraries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Old version of U-boot (MUST be a gold mine)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Find device w/other buses and protocols to investigate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e.g., I2C, SWD, CAN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i="1" dirty="0"/>
              <a:t>Assess any new device you can get your hands on… </a:t>
            </a:r>
            <a:r>
              <a:rPr lang="en-US" sz="1800" b="1" i="1" dirty="0"/>
              <a:t>hardware skills come with LOTS OF PRACTICE!!!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How To Navigate The Internet Of Things Safely">
            <a:extLst>
              <a:ext uri="{FF2B5EF4-FFF2-40B4-BE49-F238E27FC236}">
                <a16:creationId xmlns:a16="http://schemas.microsoft.com/office/drawing/2014/main" id="{ECC75DE5-30AF-DD73-572F-81D9BE36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161" y="981302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346A93B-666B-FA4A-4E4D-C9BC9D6EC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162" y="2405995"/>
            <a:ext cx="4762500" cy="35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44844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59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Bugs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154" y="1460391"/>
            <a:ext cx="6297415" cy="455828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Reading specs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Design bugs found by careful 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Reading errata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Implementation bugs, reported w/workarounds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Often have undocumented security impact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Fuzzing external interfaces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Anything  w/protocol </a:t>
            </a:r>
            <a:r>
              <a:rPr lang="en-US" dirty="0">
                <a:sym typeface="Wingdings" panose="05000000000000000000" pitchFamily="2" charset="2"/>
              </a:rPr>
              <a:t> potential SW bugs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Glitching &amp; Fault Injection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Manipulating power/clocks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Localized failures induced w/lasers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Invasive circuit/silicon modification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Bypass protection circuits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Internal data bus taps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18</a:t>
            </a:fld>
            <a:endParaRPr lang="en-US"/>
          </a:p>
        </p:txBody>
      </p:sp>
      <p:pic>
        <p:nvPicPr>
          <p:cNvPr id="11266" name="Picture 2" descr="Top 10 Cybersecurity Memes">
            <a:extLst>
              <a:ext uri="{FF2B5EF4-FFF2-40B4-BE49-F238E27FC236}">
                <a16:creationId xmlns:a16="http://schemas.microsoft.com/office/drawing/2014/main" id="{91169A07-4A6E-2354-8A21-3C121072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55" y="1524863"/>
            <a:ext cx="3566520" cy="449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78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Secrets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we after?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Passwords, emails, documents, photos, contacts,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step to RE is obtaining a 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Intellectual Property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Counterfeiting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Industrial espionage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Competitive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Pivot from device to other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Gaining 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Surveillance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Control sensors (camera, mic, GPS, accelerometer,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B00F-BD22-7B0A-459A-07A71DC6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DECD2-30E7-3A8A-AD61-0CEE7C0450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45146-F683-42C2-3F2A-F2F1F2C16D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4DE407-A059-4DE8-8784-FDD1B351D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1– Introduction</a:t>
            </a:r>
          </a:p>
          <a:p>
            <a:r>
              <a:rPr lang="en-US" dirty="0"/>
              <a:t>Day 2– Board &amp; Components</a:t>
            </a:r>
          </a:p>
          <a:p>
            <a:r>
              <a:rPr lang="en-US" dirty="0"/>
              <a:t>Day 3– External Interfaces I</a:t>
            </a:r>
          </a:p>
          <a:p>
            <a:r>
              <a:rPr lang="en-US" dirty="0"/>
              <a:t>Day 4– External Interfaces II</a:t>
            </a:r>
          </a:p>
          <a:p>
            <a:r>
              <a:rPr lang="en-US" dirty="0"/>
              <a:t>Day 5– Conclusion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D8A3B-C4DF-3D50-2C4F-69C7F196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3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Secrets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do we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Volatile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DRAM/DDR/LPDDR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SRAM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Registers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Persistent (on-chip, off-chip, removable)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Flash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EEPROM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EPROM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OTP/Fuses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Cloud (not HW but may obtain credentials!)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88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Unencrypted memories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Accessible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Secure Boot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Incomplete chain-of-trust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TOCTOU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Partial signing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Fail open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Defenses reliant on untrusted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Boot mode pins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Flags in flash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Debug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JTAG, UART, test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Privileged modes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Privacy controls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Equivalence of sensors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993AB-AC1E-B3EA-5DC0-29F9ACCE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638" y="1722612"/>
            <a:ext cx="6489610" cy="34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39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 Assessments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5904656" cy="4558287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Areas of focus: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Secure-boot chain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Boot-time firmware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Firmware update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Bypass secure boot?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Extract sensitive assets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Inject malicious code/data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Attackable interfaces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Start w/most external/privileged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network, USB, debug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New/proprietary/complex drivers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7D58649-E577-E46D-F2F8-25C95E9BB0C2}"/>
              </a:ext>
            </a:extLst>
          </p:cNvPr>
          <p:cNvSpPr txBox="1">
            <a:spLocks/>
          </p:cNvSpPr>
          <p:nvPr/>
        </p:nvSpPr>
        <p:spPr>
          <a:xfrm>
            <a:off x="6023991" y="2406316"/>
            <a:ext cx="5904656" cy="3612362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Univers Next Arabic" panose="020B0503030202020203" pitchFamily="34" charset="-78"/>
                <a:ea typeface="+mn-ea"/>
                <a:cs typeface="Univers Next Arabic" panose="020B0503030202020203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Things to skip: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Well-researched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 to reach/unprivileged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Unrealistic threats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Vendor code (Linux, AOSP, libs)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 check known issues!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Outdated code/libs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CVE’s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Certain ‘insecure’ vendors (</a:t>
            </a:r>
            <a:r>
              <a:rPr lang="en-US" dirty="0" err="1"/>
              <a:t>Mediatek</a:t>
            </a:r>
            <a:r>
              <a:rPr lang="en-US" dirty="0"/>
              <a:t>, </a:t>
            </a:r>
            <a:r>
              <a:rPr lang="en-US" dirty="0" err="1"/>
              <a:t>Synaptics</a:t>
            </a:r>
            <a:r>
              <a:rPr lang="en-US" dirty="0"/>
              <a:t>, etc.)</a:t>
            </a:r>
          </a:p>
        </p:txBody>
      </p:sp>
      <p:pic>
        <p:nvPicPr>
          <p:cNvPr id="13314" name="Picture 2" descr="Ticking Clock Frame 1 Clip Art At Clipartimage - Clock Ticking Animation  Transparent PNG - 600x597 - Free Download on NicePNG">
            <a:extLst>
              <a:ext uri="{FF2B5EF4-FFF2-40B4-BE49-F238E27FC236}">
                <a16:creationId xmlns:a16="http://schemas.microsoft.com/office/drawing/2014/main" id="{2216E0E8-CDC4-9D65-C050-8C7E99316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261" y="274837"/>
            <a:ext cx="2722796" cy="224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83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7" y="1979880"/>
            <a:ext cx="7410947" cy="1312375"/>
          </a:xfrm>
        </p:spPr>
        <p:txBody>
          <a:bodyPr/>
          <a:lstStyle/>
          <a:p>
            <a:r>
              <a:rPr lang="en-US" dirty="0"/>
              <a:t>Case Study: Device Overview</a:t>
            </a:r>
          </a:p>
        </p:txBody>
      </p:sp>
    </p:spTree>
    <p:extLst>
      <p:ext uri="{BB962C8B-B14F-4D97-AF65-F5344CB8AC3E}">
        <p14:creationId xmlns:p14="http://schemas.microsoft.com/office/powerpoint/2010/main" val="2179232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Almond+ Router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709503" cy="1220974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Securifi</a:t>
            </a:r>
            <a:r>
              <a:rPr lang="en-US" dirty="0"/>
              <a:t> </a:t>
            </a:r>
            <a:r>
              <a:rPr lang="en-US" b="1" dirty="0"/>
              <a:t>Almond+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https://www.securifi.com/rg/almondplus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https://www.amazon.com/Securifi-Almond-Touchscreen-Wireless-Automation/dp/B00R0C2U5E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F6D92-16A5-5C29-A2E0-641ED084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43" y="2681365"/>
            <a:ext cx="4849049" cy="3013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26C332-0EBF-D2D2-9725-DE73F9869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686" y="2729552"/>
            <a:ext cx="5213567" cy="29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7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7" y="1979880"/>
            <a:ext cx="7410947" cy="1312375"/>
          </a:xfrm>
        </p:spPr>
        <p:txBody>
          <a:bodyPr/>
          <a:lstStyle/>
          <a:p>
            <a:r>
              <a:rPr lang="en-US" dirty="0"/>
              <a:t>Case Study: Setup</a:t>
            </a:r>
          </a:p>
        </p:txBody>
      </p:sp>
    </p:spTree>
    <p:extLst>
      <p:ext uri="{BB962C8B-B14F-4D97-AF65-F5344CB8AC3E}">
        <p14:creationId xmlns:p14="http://schemas.microsoft.com/office/powerpoint/2010/main" val="666537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“3-Minute Setup”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709503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like ~20 minutes…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Once setup/connected: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Create user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Explore (attackable) functionality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 this before tearing open!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45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7" y="1979880"/>
            <a:ext cx="7410947" cy="1312375"/>
          </a:xfrm>
        </p:spPr>
        <p:txBody>
          <a:bodyPr/>
          <a:lstStyle/>
          <a:p>
            <a:r>
              <a:rPr lang="en-US" dirty="0"/>
              <a:t>Case Study: Teardown</a:t>
            </a:r>
          </a:p>
        </p:txBody>
      </p:sp>
    </p:spTree>
    <p:extLst>
      <p:ext uri="{BB962C8B-B14F-4D97-AF65-F5344CB8AC3E}">
        <p14:creationId xmlns:p14="http://schemas.microsoft.com/office/powerpoint/2010/main" val="594013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6373229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 step – expose the board WITHOUT doing damage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careful with antennas, display connector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 descr="A group of electronic components on a table&#10;&#10;Description automatically generated">
            <a:extLst>
              <a:ext uri="{FF2B5EF4-FFF2-40B4-BE49-F238E27FC236}">
                <a16:creationId xmlns:a16="http://schemas.microsoft.com/office/drawing/2014/main" id="{29759B17-A669-7727-6CE9-19DD4C775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13925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31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4121349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 this module handy, we’ll need it to power the main board!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 descr="A black electronic board with many ports&#10;&#10;Description automatically generated">
            <a:extLst>
              <a:ext uri="{FF2B5EF4-FFF2-40B4-BE49-F238E27FC236}">
                <a16:creationId xmlns:a16="http://schemas.microsoft.com/office/drawing/2014/main" id="{6A39F238-5063-3B03-4F58-70A964E8D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4"/>
          <a:stretch/>
        </p:blipFill>
        <p:spPr>
          <a:xfrm>
            <a:off x="4479536" y="1624618"/>
            <a:ext cx="7239239" cy="36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1703529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2202778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PCB – At a Glance</a:t>
            </a:r>
          </a:p>
        </p:txBody>
      </p:sp>
    </p:spTree>
    <p:extLst>
      <p:ext uri="{BB962C8B-B14F-4D97-AF65-F5344CB8AC3E}">
        <p14:creationId xmlns:p14="http://schemas.microsoft.com/office/powerpoint/2010/main" val="1638530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Circuitry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Resistors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Capacitors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Diodes/Triodes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Inductors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Transistors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Oscillators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Buttons/Switches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LED &amp; diode markation guidelines for PCBs and assemblers">
            <a:extLst>
              <a:ext uri="{FF2B5EF4-FFF2-40B4-BE49-F238E27FC236}">
                <a16:creationId xmlns:a16="http://schemas.microsoft.com/office/drawing/2014/main" id="{F0ED3748-7240-6BC0-993D-6D5EB715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945" y="1378620"/>
            <a:ext cx="6628448" cy="441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764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8C28-BCE8-C636-2B27-DCBC1B9E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Through-Hole vs Surface Mount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7A153-2D78-D6E2-780E-438191BE69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EB245-9B26-9D9F-7343-90208D4650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CF873-B08C-6267-176B-4FE1271B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7214280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Components are fixed to a PCB using either plated “through-holes” (PTH/THT) or surface mount design (SMD/SMT)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Note that PTH and SMD components will look different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Images on the left are all resistors, on the right capacitors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Images on top are for SMD, bottom are for PTH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Useful resource for recognizing SMD components: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https://www.pcbonline.com/blog/how-to-identify-smd-components.html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As we’ll see later, this concept applies to connectors and hardware interfaces in addition to components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CC1F8-F222-9FB6-C87F-327DFE30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33</a:t>
            </a:fld>
            <a:endParaRPr lang="en-US"/>
          </a:p>
        </p:txBody>
      </p:sp>
      <p:pic>
        <p:nvPicPr>
          <p:cNvPr id="2052" name="Picture 4" descr="identify SMD resistors">
            <a:extLst>
              <a:ext uri="{FF2B5EF4-FFF2-40B4-BE49-F238E27FC236}">
                <a16:creationId xmlns:a16="http://schemas.microsoft.com/office/drawing/2014/main" id="{B978B71D-7359-1547-02F4-3D5A1973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28" y="1505741"/>
            <a:ext cx="2176462" cy="135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rough-Hole Resistors - 100 ohm-100K ohm - 5% 1/4W [Packs of 25] : ID 2892  : $0.00 : Adafruit Industries, Unique &amp; fun DIY electronics and kits">
            <a:extLst>
              <a:ext uri="{FF2B5EF4-FFF2-40B4-BE49-F238E27FC236}">
                <a16:creationId xmlns:a16="http://schemas.microsoft.com/office/drawing/2014/main" id="{FF631BC0-6E9B-2370-E9CB-E94F8124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735" y="3685839"/>
            <a:ext cx="2176461" cy="16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dentify SMD capacitors">
            <a:extLst>
              <a:ext uri="{FF2B5EF4-FFF2-40B4-BE49-F238E27FC236}">
                <a16:creationId xmlns:a16="http://schemas.microsoft.com/office/drawing/2014/main" id="{11A023DF-0DEB-1E99-32A5-21C0A7434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39"/>
          <a:stretch/>
        </p:blipFill>
        <p:spPr bwMode="auto">
          <a:xfrm>
            <a:off x="9795694" y="1505741"/>
            <a:ext cx="2336482" cy="102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Myth of Three Capacitor Values | 2020-03-03 | Signal Integrity Journal">
            <a:extLst>
              <a:ext uri="{FF2B5EF4-FFF2-40B4-BE49-F238E27FC236}">
                <a16:creationId xmlns:a16="http://schemas.microsoft.com/office/drawing/2014/main" id="{71E0470D-09C8-4E64-45D0-B3EFE85D9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447" y="4043562"/>
            <a:ext cx="2048976" cy="12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321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763C-A8F1-3AD7-D5DE-CD6109E1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Through-hole vs. Surface Mount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0923-A9EC-D1CE-FBC9-4AD17A4857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ED47A-58D6-85C6-DF5E-8ADCB005E3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04EB7-FE55-5877-DEE2-ECD91F58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2" descr="SMT Vs Through Hole Technology - Advantages and Disadvantages">
            <a:extLst>
              <a:ext uri="{FF2B5EF4-FFF2-40B4-BE49-F238E27FC236}">
                <a16:creationId xmlns:a16="http://schemas.microsoft.com/office/drawing/2014/main" id="{C0C4F71C-4A5C-B9F7-16AA-3D7A55BC89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04219" y="1460500"/>
            <a:ext cx="8102600" cy="45577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31381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Circuits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Analog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Regulators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Op-Amps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A-D Converters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RF IC’s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Temp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Digital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CPU’s, MCU’s, SoC’s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Communication/Management IC’s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35</a:t>
            </a:fld>
            <a:endParaRPr lang="en-US"/>
          </a:p>
        </p:txBody>
      </p:sp>
      <p:pic>
        <p:nvPicPr>
          <p:cNvPr id="4098" name="Picture 2" descr="SMD DC 6.2~26V to 5V MP1584 DC-DC Buck Converter Power Supply Module Mini Step-down  Regulator Module for Smart Car / Airplane">
            <a:extLst>
              <a:ext uri="{FF2B5EF4-FFF2-40B4-BE49-F238E27FC236}">
                <a16:creationId xmlns:a16="http://schemas.microsoft.com/office/drawing/2014/main" id="{72616A15-76CB-3004-9CA4-6DA39E93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6" y="918484"/>
            <a:ext cx="3386307" cy="33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C is Made Up of Transistors and Other Components - HIGH-END FPGA  Distributor">
            <a:extLst>
              <a:ext uri="{FF2B5EF4-FFF2-40B4-BE49-F238E27FC236}">
                <a16:creationId xmlns:a16="http://schemas.microsoft.com/office/drawing/2014/main" id="{F9EE8DFD-4BB7-1AC9-B373-0365EE7A9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027" y="3429000"/>
            <a:ext cx="3651667" cy="236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074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Circuits -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36</a:t>
            </a:fld>
            <a:endParaRPr lang="en-US"/>
          </a:p>
        </p:txBody>
      </p:sp>
      <p:pic>
        <p:nvPicPr>
          <p:cNvPr id="6146" name="Picture 2" descr="Types of IC Packages - Electrical Information">
            <a:extLst>
              <a:ext uri="{FF2B5EF4-FFF2-40B4-BE49-F238E27FC236}">
                <a16:creationId xmlns:a16="http://schemas.microsoft.com/office/drawing/2014/main" id="{67C207AD-E36B-DD57-9724-7279320F08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511" y="908720"/>
            <a:ext cx="6808911" cy="33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0D354-E0F1-90B3-CEBC-7B1A1FA4C2FF}"/>
              </a:ext>
            </a:extLst>
          </p:cNvPr>
          <p:cNvSpPr txBox="1"/>
          <p:nvPr/>
        </p:nvSpPr>
        <p:spPr>
          <a:xfrm>
            <a:off x="393327" y="4365728"/>
            <a:ext cx="102391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Package types are classified in various ways: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 Through-hole vs SMD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Shape – e.g. rectangular, square, linear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Size/thickness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Pin 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not all package types/names are shown above…there are MANY more!</a:t>
            </a:r>
          </a:p>
        </p:txBody>
      </p:sp>
    </p:spTree>
    <p:extLst>
      <p:ext uri="{BB962C8B-B14F-4D97-AF65-F5344CB8AC3E}">
        <p14:creationId xmlns:p14="http://schemas.microsoft.com/office/powerpoint/2010/main" val="285689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421E3-220E-D9DF-2E23-814CF3D7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Circuits -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06ACA-9C52-2AC2-18C2-CF7C70D145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F36F5-6067-0646-975D-50702E3DED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91CCC-01C8-F826-1B6D-8F6276698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As an attacker, the package type alone provides some help: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With experience, an attacker may deduce a chip’s function based on package 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Package will determine what tools we can use to interface with the chip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Chip-On vs. Chip-Off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Chip-clip. Pin-clips, socket,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Some IC’s come in more than 1 package type, and share a datasheet– we’ll need to identify the appropriate version to obtain the right pinout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E792B-6405-FF85-5952-583493907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37</a:t>
            </a:fld>
            <a:endParaRPr lang="en-US"/>
          </a:p>
        </p:txBody>
      </p:sp>
      <p:pic>
        <p:nvPicPr>
          <p:cNvPr id="9218" name="Picture 2" descr="300mil Sop16 To Dip8 Flash Chip Ic Test Clips Bios Programmer Socket  Adapter Sop Soic Soic16 Converter For 25 Spi Flash 25series - Connectors -  AliExpress">
            <a:extLst>
              <a:ext uri="{FF2B5EF4-FFF2-40B4-BE49-F238E27FC236}">
                <a16:creationId xmlns:a16="http://schemas.microsoft.com/office/drawing/2014/main" id="{B15CF57A-AB05-2BB1-E2C8-56ADFBEB4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57"/>
          <a:stretch/>
        </p:blipFill>
        <p:spPr bwMode="auto">
          <a:xfrm>
            <a:off x="1414964" y="3875553"/>
            <a:ext cx="2793535" cy="21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ading Bare NAND Flash Chips With A Microcontroller | Hackaday">
            <a:extLst>
              <a:ext uri="{FF2B5EF4-FFF2-40B4-BE49-F238E27FC236}">
                <a16:creationId xmlns:a16="http://schemas.microsoft.com/office/drawing/2014/main" id="{E504D16C-D5E0-71EF-C4A9-6F6EDEF7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36" y="3875553"/>
            <a:ext cx="5141996" cy="21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772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421E3-220E-D9DF-2E23-814CF3D7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Circuits –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06ACA-9C52-2AC2-18C2-CF7C70D145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F36F5-6067-0646-975D-50702E3DED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1: BGA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91CCC-01C8-F826-1B6D-8F6276698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6237814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there are no ‘legs’ (pins) protruding visibly from the IC’s pictured here, we can deduce they use Ball Grid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They’ll need to be removed before we can interface or determine the pinout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Commercial socket/reader is the ideal tool, as “</a:t>
            </a:r>
            <a:r>
              <a:rPr lang="en-US" dirty="0" err="1"/>
              <a:t>deadbugging</a:t>
            </a:r>
            <a:r>
              <a:rPr lang="en-US" dirty="0"/>
              <a:t>” (soldering to individual pins) would require unreasonable effort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E792B-6405-FF85-5952-583493907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38</a:t>
            </a:fld>
            <a:endParaRPr lang="en-US"/>
          </a:p>
        </p:txBody>
      </p:sp>
      <p:pic>
        <p:nvPicPr>
          <p:cNvPr id="7170" name="Picture 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E5E2B59-E3C0-AE5D-8EBB-41E1AE90F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58" y="1599196"/>
            <a:ext cx="5489411" cy="36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392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421E3-220E-D9DF-2E23-814CF3D7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Circuits –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06ACA-9C52-2AC2-18C2-CF7C70D145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F36F5-6067-0646-975D-50702E3DED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2: TSOP-48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91CCC-01C8-F826-1B6D-8F6276698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8507309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IC is packaged as a Thin Small Outline Package with a total of 48 pins – a common package for NAND flash chips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 test clamps (“chip-clips”) are not widely available for this package…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Chip-On solutions: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Xbox “360 Clip” </a:t>
            </a:r>
          </a:p>
          <a:p>
            <a:pPr lvl="1"/>
            <a:r>
              <a:rPr lang="en-US" sz="1800" dirty="0">
                <a:hlinkClick r:id="rId2"/>
              </a:rPr>
              <a:t>https://360-clip.com/</a:t>
            </a:r>
            <a:endParaRPr lang="en-US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Delta Probe</a:t>
            </a:r>
          </a:p>
          <a:p>
            <a:pPr lvl="1"/>
            <a:r>
              <a:rPr lang="en-US" sz="1800" dirty="0">
                <a:hlinkClick r:id="rId3"/>
              </a:rPr>
              <a:t>https://www.adapt-plus.com/products_html/8800-0150.html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E792B-6405-FF85-5952-583493907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ar-SA" dirty="0"/>
              <a:t>  |    </a:t>
            </a:r>
            <a:fld id="{9079F78B-7083-734C-A89B-42EBE544BB2A}" type="slidenum">
              <a:rPr lang="en-US" smtClean="0"/>
              <a:t>39</a:t>
            </a:fld>
            <a:endParaRPr lang="en-US" dirty="0"/>
          </a:p>
        </p:txBody>
      </p:sp>
      <p:pic>
        <p:nvPicPr>
          <p:cNvPr id="8196" name="Picture 4" descr="HWREBLOG">
            <a:extLst>
              <a:ext uri="{FF2B5EF4-FFF2-40B4-BE49-F238E27FC236}">
                <a16:creationId xmlns:a16="http://schemas.microsoft.com/office/drawing/2014/main" id="{BB1BEC83-4364-40C8-4AE2-BCAD2E039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16601" y="1672246"/>
            <a:ext cx="5270766" cy="295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Original New 32pin 360 clip TSOP NAND Flash For Xbox 360 Console  For Xbox360 For PS3 progskeet">
            <a:extLst>
              <a:ext uri="{FF2B5EF4-FFF2-40B4-BE49-F238E27FC236}">
                <a16:creationId xmlns:a16="http://schemas.microsoft.com/office/drawing/2014/main" id="{94957F30-076A-C0F9-2814-B9A21A1B9C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96526" y="3739534"/>
            <a:ext cx="1965158" cy="196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5">
            <a:extLst>
              <a:ext uri="{FF2B5EF4-FFF2-40B4-BE49-F238E27FC236}">
                <a16:creationId xmlns:a16="http://schemas.microsoft.com/office/drawing/2014/main" id="{F80AC4EF-240C-96D0-9CD1-70778B37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65" y="2632630"/>
            <a:ext cx="1585835" cy="158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B1A7E4-5B1B-3670-5B52-03B47E841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22" y="4218465"/>
            <a:ext cx="2114447" cy="158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81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1979880"/>
            <a:ext cx="6935152" cy="131237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2149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Ports &amp; 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 descr="XIMEA - Carrier boards with NVIDIA Jetson">
            <a:extLst>
              <a:ext uri="{FF2B5EF4-FFF2-40B4-BE49-F238E27FC236}">
                <a16:creationId xmlns:a16="http://schemas.microsoft.com/office/drawing/2014/main" id="{D1422F24-F4E5-600C-D4C9-8FDEF294F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28" y="1116136"/>
            <a:ext cx="9196543" cy="4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34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Itself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6460202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addition to the board’s components, we can study the board itself to learn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Traces – can we determine how the board’s components are connected?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Via’s – may allow us to trace routes between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Ground layer– without a GND pin, we can use this layer as a reference when probing the board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41</a:t>
            </a:fld>
            <a:endParaRPr lang="en-US"/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6429BBCA-5CAD-8305-9E38-3FE23CE0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546" y="921488"/>
            <a:ext cx="4795707" cy="192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d drill hits">
            <a:extLst>
              <a:ext uri="{FF2B5EF4-FFF2-40B4-BE49-F238E27FC236}">
                <a16:creationId xmlns:a16="http://schemas.microsoft.com/office/drawing/2014/main" id="{1EE7EF85-6567-03E5-9D15-DF600571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53" y="2977349"/>
            <a:ext cx="4762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40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Itself – Silkscreen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3954940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Layer of ink which may contain: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Safety/regulatory markings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Component symbols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Placement markers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Pin indicators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Logo’s, branding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May ease assembly/manufacturing, improve appearance, or provide user clarity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42</a:t>
            </a:fld>
            <a:endParaRPr lang="en-US"/>
          </a:p>
        </p:txBody>
      </p:sp>
      <p:pic>
        <p:nvPicPr>
          <p:cNvPr id="4098" name="Picture 2" descr="PCB Silkscreen Guidelines | Blog | CircuitMaker">
            <a:extLst>
              <a:ext uri="{FF2B5EF4-FFF2-40B4-BE49-F238E27FC236}">
                <a16:creationId xmlns:a16="http://schemas.microsoft.com/office/drawing/2014/main" id="{183BDBB4-F978-85FB-4244-1ACD7FF4C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073" y="923892"/>
            <a:ext cx="7722814" cy="513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981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Itself – Silkscreen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4899270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Silkscreen symbols for components, known as reference designators, are of particular interest to an attacker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2 standards which outline reference designators for various components, including: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IEEE 315-1975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ASME Y14.44-2008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A65CC-DA64-3098-E08D-FACB16BC9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338" y="908720"/>
            <a:ext cx="5015796" cy="49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66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Itself – Silkscreen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7238156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Knowing which markings and symbols are useless to the attacker will save precious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https://www.ipc.org/system/files/technical_resource/E7%26S22_02.pdf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Various standards exist for marking materials/finish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Seen on both chips and PCB’s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Untrained eye may confuse these for component symbols, chip numbers,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44</a:t>
            </a:fld>
            <a:endParaRPr lang="en-US"/>
          </a:p>
        </p:txBody>
      </p:sp>
      <p:pic>
        <p:nvPicPr>
          <p:cNvPr id="12290" name="Picture 2" descr="Logo product labeling | Environmental information (Eco-info) | Quality &amp;  reliability | TI.com">
            <a:extLst>
              <a:ext uri="{FF2B5EF4-FFF2-40B4-BE49-F238E27FC236}">
                <a16:creationId xmlns:a16="http://schemas.microsoft.com/office/drawing/2014/main" id="{AA742A40-F8A9-5D53-39E3-A2322541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3858745"/>
            <a:ext cx="4471035" cy="200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EB23F-82DD-62B1-8A42-744FD51B0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273637"/>
            <a:ext cx="4471035" cy="35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18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Itself – Test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6714422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manufactured PCB’s are littered with small copper pads. These are used during production to probe the board’s circuitry and monitor/inject test signals (using bed-of-nails or flying probe machines)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test points are useless to an attacker; however, as we’ll explore later, they sometimes provide hidden access to a critical interface (JTAG, UART,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Additionally, probing with a multimeter may tell us about the board’s Logic-Levels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45</a:t>
            </a:fld>
            <a:endParaRPr lang="en-US"/>
          </a:p>
        </p:txBody>
      </p:sp>
      <p:pic>
        <p:nvPicPr>
          <p:cNvPr id="6146" name="Picture 2" descr="What are these round pads on the bottom of a PCB? - Electrical Engineering  Stack Exchange">
            <a:extLst>
              <a:ext uri="{FF2B5EF4-FFF2-40B4-BE49-F238E27FC236}">
                <a16:creationId xmlns:a16="http://schemas.microsoft.com/office/drawing/2014/main" id="{E1F61846-B8C3-4F06-1339-4E69316D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647" y="435466"/>
            <a:ext cx="4157484" cy="238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est points in PCB : Uses and Tips - Gadgetronicx">
            <a:extLst>
              <a:ext uri="{FF2B5EF4-FFF2-40B4-BE49-F238E27FC236}">
                <a16:creationId xmlns:a16="http://schemas.microsoft.com/office/drawing/2014/main" id="{B008F6BE-85AA-22DF-C3A6-B60FA8EA5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647" y="3284833"/>
            <a:ext cx="4157483" cy="246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21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Itself – Ports/Headers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6714422" cy="448888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addition to scattered test points, a PCB may contain ports, headers, and other standard breakouts for physical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Chips themselves utilize “external interfaces” for communication, debugging, flashing,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Ports/headers provide easy outside access without removing chips or modifying circuitry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an attacker, these are of significant interest as they may provide direct routes for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We’ll explore the most common external interfaces and how to approach them in later sections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46</a:t>
            </a:fld>
            <a:endParaRPr lang="en-US"/>
          </a:p>
        </p:txBody>
      </p:sp>
      <p:pic>
        <p:nvPicPr>
          <p:cNvPr id="7170" name="Picture 2" descr="JTAG">
            <a:extLst>
              <a:ext uri="{FF2B5EF4-FFF2-40B4-BE49-F238E27FC236}">
                <a16:creationId xmlns:a16="http://schemas.microsoft.com/office/drawing/2014/main" id="{33D67959-CB77-E00D-98E3-62F2C06EA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2" t="33767" r="2678" b="6216"/>
          <a:stretch/>
        </p:blipFill>
        <p:spPr bwMode="auto">
          <a:xfrm rot="5400000">
            <a:off x="6950430" y="2202219"/>
            <a:ext cx="4810651" cy="256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802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Itself – Other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6468763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Length Matching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 high-speed applications, small timing mismatch can prevent proper wired communication (especially for synchronous protocols)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To prevent mismatched signals, length-matching may be used when routing traces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An attacker should spot the use of convoluted traces which may hint at an attack path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47</a:t>
            </a:fld>
            <a:endParaRPr lang="en-US"/>
          </a:p>
        </p:txBody>
      </p:sp>
      <p:pic>
        <p:nvPicPr>
          <p:cNvPr id="5122" name="Picture 2" descr="Guide to PCB Trace Length Matching in High Speed Design | NWES Blog">
            <a:extLst>
              <a:ext uri="{FF2B5EF4-FFF2-40B4-BE49-F238E27FC236}">
                <a16:creationId xmlns:a16="http://schemas.microsoft.com/office/drawing/2014/main" id="{6DDF257C-6F31-251E-926B-97203729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986" y="1568482"/>
            <a:ext cx="3013859" cy="209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CB Length Matching Tracks - Proteus">
            <a:extLst>
              <a:ext uri="{FF2B5EF4-FFF2-40B4-BE49-F238E27FC236}">
                <a16:creationId xmlns:a16="http://schemas.microsoft.com/office/drawing/2014/main" id="{8BC61B30-2F1C-5E31-ADC6-3023C05E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407" y="3768634"/>
            <a:ext cx="2836438" cy="227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402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Itself – Other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6468763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Trace Width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PCB traces either carry signals or power; as power traces require more current, power traces are typically wider than signal traces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Pad Shapes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 grounded (GND) pad can be spotted by the crosshair shape in the </a:t>
            </a:r>
            <a:r>
              <a:rPr lang="en-US" dirty="0" err="1"/>
              <a:t>soldermask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 squared pad juxtaposed by circular pads usually indicates a power (</a:t>
            </a:r>
            <a:r>
              <a:rPr lang="en-US" dirty="0" err="1"/>
              <a:t>Vcc</a:t>
            </a:r>
            <a:r>
              <a:rPr lang="en-US" dirty="0"/>
              <a:t>) pad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B3B3B"/>
              </a:solidFill>
              <a:effectLst/>
              <a:latin typeface="Open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48</a:t>
            </a:fld>
            <a:endParaRPr lang="en-US"/>
          </a:p>
        </p:txBody>
      </p:sp>
      <p:pic>
        <p:nvPicPr>
          <p:cNvPr id="8194" name="Picture 2" descr="Have You Ever Seen These Pads? - Technology - PCBway">
            <a:extLst>
              <a:ext uri="{FF2B5EF4-FFF2-40B4-BE49-F238E27FC236}">
                <a16:creationId xmlns:a16="http://schemas.microsoft.com/office/drawing/2014/main" id="{58A0F472-1C5C-2309-552B-0E2289A6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713" y="2116239"/>
            <a:ext cx="4770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314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PCB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490116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we’ve seen, an experienced attacker may simply glance at the exposed PCB and glean information such 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Primary components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Basic architecture and operation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I/O Capabilities, Storage,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External Interfaces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Required attack tools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Plausible attack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many cases, a security-conscious designer can make simple modifications to discourage or slow down attackers at this starting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B3B3B"/>
              </a:solidFill>
              <a:effectLst/>
              <a:latin typeface="Open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5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Hardware Security?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your attack surface…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computer screen with a computer and a person with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377F680-A906-B6FD-5929-52344617B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41" y="1378620"/>
            <a:ext cx="8442517" cy="47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5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PCB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490116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Heavy Layering; Blind/Buried Via’s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Buried Traces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Silkscreen/symbols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Removed/disabled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Missing pull-up/pull-down resistors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Severed traces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Shielded/covered circuitry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Unpopulated connectors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Sanded chip #’s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B3B3B"/>
              </a:solidFill>
              <a:effectLst/>
              <a:latin typeface="Open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50</a:t>
            </a:fld>
            <a:endParaRPr lang="en-US"/>
          </a:p>
        </p:txBody>
      </p:sp>
      <p:pic>
        <p:nvPicPr>
          <p:cNvPr id="9218" name="Picture 2" descr="Vias">
            <a:extLst>
              <a:ext uri="{FF2B5EF4-FFF2-40B4-BE49-F238E27FC236}">
                <a16:creationId xmlns:a16="http://schemas.microsoft.com/office/drawing/2014/main" id="{3E84D43F-2059-9DF6-093D-9839D1B4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9222"/>
            <a:ext cx="4955942" cy="219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67DFC48-AD8E-BA51-1EC1-74E5E68C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40" y="3575684"/>
            <a:ext cx="4445402" cy="259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548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Spot the difference(s)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490116" cy="4488889"/>
          </a:xfrm>
        </p:spPr>
        <p:txBody>
          <a:bodyPr>
            <a:normAutofit/>
          </a:bodyPr>
          <a:lstStyle/>
          <a:p>
            <a:r>
              <a:rPr lang="en-US" dirty="0"/>
              <a:t>The following slide contains images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An older SSD from Intel (left)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 recent SSD from Intel (right)</a:t>
            </a:r>
          </a:p>
          <a:p>
            <a:pPr lvl="1"/>
            <a:endParaRPr lang="en-US" dirty="0"/>
          </a:p>
          <a:p>
            <a:r>
              <a:rPr lang="en-US" dirty="0"/>
              <a:t>Can you point out 2 design changes Intel has made over the years to make their drive more secure? (Hint: look closely…)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B3B3B"/>
              </a:solidFill>
              <a:effectLst/>
              <a:latin typeface="Open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11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Spot the difference(s)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490116" cy="4488889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B3B3B"/>
              </a:solidFill>
              <a:effectLst/>
              <a:latin typeface="Open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F17F9-3B9C-D85C-16E5-9AD012B0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32" y="987882"/>
            <a:ext cx="5673946" cy="459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848146-8F9F-D8C9-38B3-E06C220C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29799" y="1379881"/>
            <a:ext cx="5323254" cy="38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36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Probing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6488589" cy="4488888"/>
          </a:xfrm>
        </p:spPr>
        <p:txBody>
          <a:bodyPr/>
          <a:lstStyle/>
          <a:p>
            <a:r>
              <a:rPr lang="en-US" dirty="0"/>
              <a:t>Important Skills: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Checking pin voltages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GND &amp; continuity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Determining logic-levels</a:t>
            </a:r>
          </a:p>
          <a:p>
            <a:r>
              <a:rPr lang="en-US" i="1" dirty="0"/>
              <a:t>Multimeter is often the 1</a:t>
            </a:r>
            <a:r>
              <a:rPr lang="en-US" i="1" baseline="30000" dirty="0"/>
              <a:t>st</a:t>
            </a:r>
            <a:r>
              <a:rPr lang="en-US" i="1" dirty="0"/>
              <a:t> tool a hardware hacker will reach for…know how to use it!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53</a:t>
            </a:fld>
            <a:endParaRPr lang="en-US"/>
          </a:p>
        </p:txBody>
      </p:sp>
      <p:pic>
        <p:nvPicPr>
          <p:cNvPr id="14338" name="Picture 2" descr="How to Use and Read a Digital Multimeter for Beginners">
            <a:extLst>
              <a:ext uri="{FF2B5EF4-FFF2-40B4-BE49-F238E27FC236}">
                <a16:creationId xmlns:a16="http://schemas.microsoft.com/office/drawing/2014/main" id="{A27E63D1-DD35-DBC7-B097-B84F7B671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009" y="325204"/>
            <a:ext cx="4715787" cy="589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701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1979880"/>
            <a:ext cx="5186362" cy="1312375"/>
          </a:xfrm>
        </p:spPr>
        <p:txBody>
          <a:bodyPr/>
          <a:lstStyle/>
          <a:p>
            <a:r>
              <a:rPr lang="en-US" dirty="0"/>
              <a:t>Case Study: PCB</a:t>
            </a:r>
          </a:p>
        </p:txBody>
      </p:sp>
    </p:spTree>
    <p:extLst>
      <p:ext uri="{BB962C8B-B14F-4D97-AF65-F5344CB8AC3E}">
        <p14:creationId xmlns:p14="http://schemas.microsoft.com/office/powerpoint/2010/main" val="422093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Glance Time…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11823331" cy="4488888"/>
          </a:xfrm>
        </p:spPr>
        <p:txBody>
          <a:bodyPr/>
          <a:lstStyle/>
          <a:p>
            <a:r>
              <a:rPr lang="en-US" dirty="0"/>
              <a:t>With our target device opened and the board exposed, what can we identify…?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60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56</a:t>
            </a:fld>
            <a:endParaRPr lang="en-US"/>
          </a:p>
        </p:txBody>
      </p:sp>
      <p:pic>
        <p:nvPicPr>
          <p:cNvPr id="12" name="Picture 1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4091EF5-47C2-7203-D2B7-ADF06648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03" y="113359"/>
            <a:ext cx="8798994" cy="66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83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E5414-17D9-BA75-EB7E-016763B09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2" t="61346" r="13269" b="7845"/>
          <a:stretch/>
        </p:blipFill>
        <p:spPr bwMode="auto">
          <a:xfrm>
            <a:off x="4620578" y="633681"/>
            <a:ext cx="5964555" cy="49248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EB3AA39-D2F5-8CD7-29A9-8AD7E202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2"/>
            <a:ext cx="6488589" cy="44888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Populated connectors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Unpopulated connectors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Unpopulated IC?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Removed/Option resistors?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C000"/>
                </a:solidFill>
              </a:rPr>
              <a:t>(pull-up, open-drain,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Pins (mostly) labeled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23048D-52F2-3737-78E2-3825E52D8431}"/>
              </a:ext>
            </a:extLst>
          </p:cNvPr>
          <p:cNvSpPr/>
          <p:nvPr/>
        </p:nvSpPr>
        <p:spPr>
          <a:xfrm>
            <a:off x="6340793" y="3106821"/>
            <a:ext cx="339140" cy="644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42568-C6D5-BB68-439A-1155B4BA1EE6}"/>
              </a:ext>
            </a:extLst>
          </p:cNvPr>
          <p:cNvSpPr/>
          <p:nvPr/>
        </p:nvSpPr>
        <p:spPr>
          <a:xfrm>
            <a:off x="6441198" y="3730500"/>
            <a:ext cx="339140" cy="644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C2181-F4E9-6103-5897-DBF29D6A4675}"/>
              </a:ext>
            </a:extLst>
          </p:cNvPr>
          <p:cNvSpPr/>
          <p:nvPr/>
        </p:nvSpPr>
        <p:spPr>
          <a:xfrm rot="5400000">
            <a:off x="6769946" y="4222249"/>
            <a:ext cx="339140" cy="644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6AFE7-656D-C16E-0C05-0F7E3D087D87}"/>
              </a:ext>
            </a:extLst>
          </p:cNvPr>
          <p:cNvSpPr/>
          <p:nvPr/>
        </p:nvSpPr>
        <p:spPr>
          <a:xfrm rot="5400000">
            <a:off x="7414303" y="4212603"/>
            <a:ext cx="339140" cy="644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BA964C-2BE9-96DD-D51F-53ABC024953D}"/>
              </a:ext>
            </a:extLst>
          </p:cNvPr>
          <p:cNvSpPr/>
          <p:nvPr/>
        </p:nvSpPr>
        <p:spPr>
          <a:xfrm rot="5400000">
            <a:off x="5597307" y="3860463"/>
            <a:ext cx="499067" cy="118871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1E438D-35FC-6087-6F81-87B9458233B6}"/>
              </a:ext>
            </a:extLst>
          </p:cNvPr>
          <p:cNvSpPr/>
          <p:nvPr/>
        </p:nvSpPr>
        <p:spPr>
          <a:xfrm rot="10800000">
            <a:off x="9157304" y="968258"/>
            <a:ext cx="499067" cy="118871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1B69A1-F833-4EAF-BF9A-52B36EA5984C}"/>
              </a:ext>
            </a:extLst>
          </p:cNvPr>
          <p:cNvSpPr/>
          <p:nvPr/>
        </p:nvSpPr>
        <p:spPr>
          <a:xfrm rot="5400000">
            <a:off x="7075489" y="2573478"/>
            <a:ext cx="1123778" cy="1190267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D703BC-733B-3939-2F3A-92A5477BDF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0" t="38362" r="24562" b="47316"/>
          <a:stretch/>
        </p:blipFill>
        <p:spPr bwMode="auto">
          <a:xfrm>
            <a:off x="8833558" y="3637486"/>
            <a:ext cx="2669681" cy="20315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8FFDA93-2438-015F-2F2E-8B79C77CF3F9}"/>
              </a:ext>
            </a:extLst>
          </p:cNvPr>
          <p:cNvSpPr/>
          <p:nvPr/>
        </p:nvSpPr>
        <p:spPr>
          <a:xfrm rot="5400000">
            <a:off x="9746964" y="4302576"/>
            <a:ext cx="1123778" cy="552559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1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Chips &amp; Datasheets</a:t>
            </a:r>
          </a:p>
        </p:txBody>
      </p:sp>
    </p:spTree>
    <p:extLst>
      <p:ext uri="{BB962C8B-B14F-4D97-AF65-F5344CB8AC3E}">
        <p14:creationId xmlns:p14="http://schemas.microsoft.com/office/powerpoint/2010/main" val="1571180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Chips– Looking Closer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5498891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Chip Markings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“Chip Number”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Manufacturer Name/Logo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Designators for lead content/plating finish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QR Codes (often)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Polarity Markings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Notch/Dot – Indicates Pin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Pin numbers increase moving CCW around the chip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B3B3B"/>
              </a:solidFill>
              <a:effectLst/>
              <a:latin typeface="Open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59</a:t>
            </a:fld>
            <a:endParaRPr lang="en-US"/>
          </a:p>
        </p:txBody>
      </p:sp>
      <p:pic>
        <p:nvPicPr>
          <p:cNvPr id="10242" name="Picture 2" descr="Package with notch/dot labeled">
            <a:extLst>
              <a:ext uri="{FF2B5EF4-FFF2-40B4-BE49-F238E27FC236}">
                <a16:creationId xmlns:a16="http://schemas.microsoft.com/office/drawing/2014/main" id="{26825139-6EC7-90A6-DB85-658DC503D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28" y="987882"/>
            <a:ext cx="59912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IP pin numbering">
            <a:extLst>
              <a:ext uri="{FF2B5EF4-FFF2-40B4-BE49-F238E27FC236}">
                <a16:creationId xmlns:a16="http://schemas.microsoft.com/office/drawing/2014/main" id="{808F4273-149E-1F62-BA20-1906F327F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36" y="3301226"/>
            <a:ext cx="5991677" cy="243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664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Hardware Security?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your attack surface…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diagram of a computer attack&#10;&#10;Description automatically generated">
            <a:extLst>
              <a:ext uri="{FF2B5EF4-FFF2-40B4-BE49-F238E27FC236}">
                <a16:creationId xmlns:a16="http://schemas.microsoft.com/office/drawing/2014/main" id="{1A5552F4-8EB9-493C-7A15-AE01EC17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95" y="1627136"/>
            <a:ext cx="5504628" cy="452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83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7552498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chips have a 2-part serial number (i.e. “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MC74HC00”)– typically the top marking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</a:rPr>
              <a:t>Company Prefix (MC=Motorola)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</a:rPr>
              <a:t>Chip type/specs (74HC00=Quad 2-input NAND)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</a:rPr>
              <a:t>Chips may have additional proprietary notations; for instance, small Micron chips have FBGA codes for lookup using their part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</a:rPr>
              <a:t>Attackers will usually recognize manufacturer codes and logo’s (https://www.ultralibrarian.com/2020/09/15/list-of-ic-manufacturer-codes-ulc)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B3B3B"/>
              </a:solidFill>
              <a:effectLst/>
              <a:latin typeface="Open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193BD1-D6A3-DA68-5D1B-5109A482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42" y="1529789"/>
            <a:ext cx="4256814" cy="26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70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Numbers– More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478686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that every manufacturer uses slightly different format/nomenclature, but with the same basic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B3B3B"/>
              </a:solidFill>
              <a:effectLst/>
              <a:latin typeface="Open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ED6BD5-DFE2-5797-49D8-9F3AA668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" y="2734468"/>
            <a:ext cx="5426734" cy="2511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6744C9-BBA7-C2A9-98C5-6B43F638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34468"/>
            <a:ext cx="5418421" cy="25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47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Datasheets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478686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Datasheet Archives (alldatasheet.com, datasheets.com, etc.)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Full or Partial/Similar Number Search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Narrow by package, function,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Electronics Distributors (Digi-Key, Mouser, Arrow, etc.)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Datasheets often provided on product pages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B3B3B"/>
              </a:solidFill>
              <a:effectLst/>
              <a:latin typeface="Open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CD9E0-A901-DCF1-0419-BBA3F56A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3918816"/>
            <a:ext cx="6406211" cy="1773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A3DFC6-886F-1CD9-02D4-1B3B3DFF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33" y="3918816"/>
            <a:ext cx="3904491" cy="17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 – Brief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478686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During initial teardown, the datasheet may help us to just identify the 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diving deeper, we’ll look for things such 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External Interfaces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Pinouts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Signal/Bus Descriptions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Proprietary Command 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Latching/Timing Diagrams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Later in the course we’ll extract this information from the datasheet of a NAND flash chip and use it to build an improvised chip-reader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B3B3B"/>
              </a:solidFill>
              <a:effectLst/>
              <a:latin typeface="Open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6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1979880"/>
            <a:ext cx="6935152" cy="1312375"/>
          </a:xfrm>
        </p:spPr>
        <p:txBody>
          <a:bodyPr/>
          <a:lstStyle/>
          <a:p>
            <a:r>
              <a:rPr lang="en-US" dirty="0"/>
              <a:t>Case Study: Component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17315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9C931F-FF6F-4E77-FE0B-1FDAD200B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985948"/>
              </p:ext>
            </p:extLst>
          </p:nvPr>
        </p:nvGraphicFramePr>
        <p:xfrm>
          <a:off x="1991384" y="1484385"/>
          <a:ext cx="8223250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9550">
                  <a:extLst>
                    <a:ext uri="{9D8B030D-6E8A-4147-A177-3AD203B41FA5}">
                      <a16:colId xmlns:a16="http://schemas.microsoft.com/office/drawing/2014/main" val="2872662980"/>
                    </a:ext>
                  </a:extLst>
                </a:gridCol>
                <a:gridCol w="1405890">
                  <a:extLst>
                    <a:ext uri="{9D8B030D-6E8A-4147-A177-3AD203B41FA5}">
                      <a16:colId xmlns:a16="http://schemas.microsoft.com/office/drawing/2014/main" val="1251373741"/>
                    </a:ext>
                  </a:extLst>
                </a:gridCol>
                <a:gridCol w="1374140">
                  <a:extLst>
                    <a:ext uri="{9D8B030D-6E8A-4147-A177-3AD203B41FA5}">
                      <a16:colId xmlns:a16="http://schemas.microsoft.com/office/drawing/2014/main" val="3089767012"/>
                    </a:ext>
                  </a:extLst>
                </a:gridCol>
                <a:gridCol w="3963670">
                  <a:extLst>
                    <a:ext uri="{9D8B030D-6E8A-4147-A177-3AD203B41FA5}">
                      <a16:colId xmlns:a16="http://schemas.microsoft.com/office/drawing/2014/main" val="2577255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Chip Number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Vendor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Function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Details/Datasheet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555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1949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5630" algn="l"/>
                        </a:tabLs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2766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296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9563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3088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1468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6802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611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(...)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(...)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(...)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(..)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3600814"/>
                  </a:ext>
                </a:extLst>
              </a:tr>
            </a:tbl>
          </a:graphicData>
        </a:graphic>
      </p:graphicFrame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4D50253-C25E-FAF9-B424-C6333A05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96" y="3623977"/>
            <a:ext cx="11042233" cy="2325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Look closer at the target board and try to identify any chip numbers you 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 your findings organized using a table like the one above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part may take a bit; be resourceful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Google translate, new company names,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Some chips (especially obsolete ones) will be hard/impossible to find..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B3B3B"/>
              </a:solidFill>
              <a:effectLst/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1202056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7C16B8-2844-E0EB-6816-82F1B70A7629}"/>
              </a:ext>
            </a:extLst>
          </p:cNvPr>
          <p:cNvGrpSpPr/>
          <p:nvPr/>
        </p:nvGrpSpPr>
        <p:grpSpPr>
          <a:xfrm>
            <a:off x="186685" y="58662"/>
            <a:ext cx="8189039" cy="6133905"/>
            <a:chOff x="1705970" y="188641"/>
            <a:chExt cx="8267355" cy="61925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57833F-396E-20D3-587B-8BB05033D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5970" y="188641"/>
              <a:ext cx="8267355" cy="619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98B9C6-A051-A91A-33C4-4E56F306F508}"/>
                </a:ext>
              </a:extLst>
            </p:cNvPr>
            <p:cNvSpPr/>
            <p:nvPr/>
          </p:nvSpPr>
          <p:spPr>
            <a:xfrm>
              <a:off x="7501151" y="1552575"/>
              <a:ext cx="366499" cy="331912"/>
            </a:xfrm>
            <a:prstGeom prst="rect">
              <a:avLst/>
            </a:prstGeom>
            <a:noFill/>
            <a:ln w="76200">
              <a:solidFill>
                <a:srgbClr val="7030A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558411-F2A9-0859-E12A-088DEB06E47E}"/>
                </a:ext>
              </a:extLst>
            </p:cNvPr>
            <p:cNvSpPr/>
            <p:nvPr/>
          </p:nvSpPr>
          <p:spPr>
            <a:xfrm>
              <a:off x="3496102" y="2638639"/>
              <a:ext cx="433174" cy="469901"/>
            </a:xfrm>
            <a:prstGeom prst="rect">
              <a:avLst/>
            </a:prstGeom>
            <a:noFill/>
            <a:ln w="76200">
              <a:solidFill>
                <a:srgbClr val="7030A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122F64-CE87-DBBC-AB03-8E529A976400}"/>
                </a:ext>
              </a:extLst>
            </p:cNvPr>
            <p:cNvSpPr/>
            <p:nvPr/>
          </p:nvSpPr>
          <p:spPr>
            <a:xfrm>
              <a:off x="4081676" y="3609975"/>
              <a:ext cx="559558" cy="544604"/>
            </a:xfrm>
            <a:prstGeom prst="rect">
              <a:avLst/>
            </a:prstGeom>
            <a:noFill/>
            <a:ln w="76200">
              <a:solidFill>
                <a:srgbClr val="7030A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1A8356-35EB-EA7C-513B-C2416FA77D08}"/>
                </a:ext>
              </a:extLst>
            </p:cNvPr>
            <p:cNvSpPr/>
            <p:nvPr/>
          </p:nvSpPr>
          <p:spPr>
            <a:xfrm>
              <a:off x="7501151" y="4058023"/>
              <a:ext cx="172637" cy="187379"/>
            </a:xfrm>
            <a:prstGeom prst="rect">
              <a:avLst/>
            </a:prstGeom>
            <a:noFill/>
            <a:ln w="76200">
              <a:solidFill>
                <a:srgbClr val="7030A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9CB96C-E55E-135F-F6C3-B28554C487B4}"/>
                </a:ext>
              </a:extLst>
            </p:cNvPr>
            <p:cNvSpPr/>
            <p:nvPr/>
          </p:nvSpPr>
          <p:spPr>
            <a:xfrm>
              <a:off x="3957851" y="1012188"/>
              <a:ext cx="559558" cy="544604"/>
            </a:xfrm>
            <a:prstGeom prst="rect">
              <a:avLst/>
            </a:prstGeom>
            <a:noFill/>
            <a:ln w="76200">
              <a:solidFill>
                <a:srgbClr val="FFC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71DEAE-A083-1185-2458-B6141EED8DEA}"/>
                </a:ext>
              </a:extLst>
            </p:cNvPr>
            <p:cNvSpPr/>
            <p:nvPr/>
          </p:nvSpPr>
          <p:spPr>
            <a:xfrm>
              <a:off x="4883600" y="2933699"/>
              <a:ext cx="317050" cy="570885"/>
            </a:xfrm>
            <a:prstGeom prst="rect">
              <a:avLst/>
            </a:prstGeom>
            <a:noFill/>
            <a:ln w="76200">
              <a:solidFill>
                <a:srgbClr val="00B05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5695EC-F0B7-D8F9-BF71-A1C99E9532DD}"/>
                </a:ext>
              </a:extLst>
            </p:cNvPr>
            <p:cNvSpPr/>
            <p:nvPr/>
          </p:nvSpPr>
          <p:spPr>
            <a:xfrm>
              <a:off x="5778950" y="2933699"/>
              <a:ext cx="317050" cy="570885"/>
            </a:xfrm>
            <a:prstGeom prst="rect">
              <a:avLst/>
            </a:prstGeom>
            <a:noFill/>
            <a:ln w="76200">
              <a:solidFill>
                <a:srgbClr val="00B05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13306D-9F3B-C0F8-406B-71209C3693CF}"/>
                </a:ext>
              </a:extLst>
            </p:cNvPr>
            <p:cNvSpPr/>
            <p:nvPr/>
          </p:nvSpPr>
          <p:spPr>
            <a:xfrm>
              <a:off x="5026674" y="1552576"/>
              <a:ext cx="916926" cy="941722"/>
            </a:xfrm>
            <a:prstGeom prst="rect">
              <a:avLst/>
            </a:prstGeom>
            <a:noFill/>
            <a:ln w="76200">
              <a:solidFill>
                <a:srgbClr val="0070C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5FFD92-E29A-B0B0-890B-C8DA5ACE249D}"/>
                </a:ext>
              </a:extLst>
            </p:cNvPr>
            <p:cNvSpPr/>
            <p:nvPr/>
          </p:nvSpPr>
          <p:spPr>
            <a:xfrm>
              <a:off x="6103009" y="1104900"/>
              <a:ext cx="317050" cy="192730"/>
            </a:xfrm>
            <a:prstGeom prst="rect">
              <a:avLst/>
            </a:prstGeom>
            <a:noFill/>
            <a:ln w="76200">
              <a:solidFill>
                <a:srgbClr val="FFFF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8DA9DC-6B1E-80B2-10D9-FD08D0F78509}"/>
                </a:ext>
              </a:extLst>
            </p:cNvPr>
            <p:cNvSpPr/>
            <p:nvPr/>
          </p:nvSpPr>
          <p:spPr>
            <a:xfrm>
              <a:off x="6990229" y="3546804"/>
              <a:ext cx="317050" cy="192730"/>
            </a:xfrm>
            <a:prstGeom prst="rect">
              <a:avLst/>
            </a:prstGeom>
            <a:noFill/>
            <a:ln w="76200">
              <a:solidFill>
                <a:srgbClr val="FFFF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6295D8-2388-8965-AFCF-BD3C5CF93BAC}"/>
              </a:ext>
            </a:extLst>
          </p:cNvPr>
          <p:cNvGrpSpPr/>
          <p:nvPr/>
        </p:nvGrpSpPr>
        <p:grpSpPr>
          <a:xfrm>
            <a:off x="8566733" y="673653"/>
            <a:ext cx="3256933" cy="5369020"/>
            <a:chOff x="8339436" y="0"/>
            <a:chExt cx="3756510" cy="619256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D31422-3028-88A0-9DD9-28D375B6C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0" t="-217" r="48653"/>
            <a:stretch/>
          </p:blipFill>
          <p:spPr bwMode="auto">
            <a:xfrm>
              <a:off x="8339436" y="0"/>
              <a:ext cx="3756510" cy="619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0B7ADE-F732-53EF-3FD4-0017AC0256C3}"/>
                </a:ext>
              </a:extLst>
            </p:cNvPr>
            <p:cNvSpPr/>
            <p:nvPr/>
          </p:nvSpPr>
          <p:spPr>
            <a:xfrm>
              <a:off x="10442027" y="2919898"/>
              <a:ext cx="951102" cy="647245"/>
            </a:xfrm>
            <a:prstGeom prst="rect">
              <a:avLst/>
            </a:prstGeom>
            <a:noFill/>
            <a:ln w="7620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D79CC4-BFDC-F08C-2CA5-61D68A3B9CEA}"/>
              </a:ext>
            </a:extLst>
          </p:cNvPr>
          <p:cNvSpPr txBox="1"/>
          <p:nvPr/>
        </p:nvSpPr>
        <p:spPr>
          <a:xfrm>
            <a:off x="9264133" y="1334762"/>
            <a:ext cx="133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(back side)</a:t>
            </a:r>
          </a:p>
        </p:txBody>
      </p:sp>
    </p:spTree>
    <p:extLst>
      <p:ext uri="{BB962C8B-B14F-4D97-AF65-F5344CB8AC3E}">
        <p14:creationId xmlns:p14="http://schemas.microsoft.com/office/powerpoint/2010/main" val="656648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following can be found using a few quick searches: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9C931F-FF6F-4E77-FE0B-1FDAD200B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113253"/>
              </p:ext>
            </p:extLst>
          </p:nvPr>
        </p:nvGraphicFramePr>
        <p:xfrm>
          <a:off x="1991384" y="1484385"/>
          <a:ext cx="8223250" cy="4206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9550">
                  <a:extLst>
                    <a:ext uri="{9D8B030D-6E8A-4147-A177-3AD203B41FA5}">
                      <a16:colId xmlns:a16="http://schemas.microsoft.com/office/drawing/2014/main" val="2872662980"/>
                    </a:ext>
                  </a:extLst>
                </a:gridCol>
                <a:gridCol w="1405890">
                  <a:extLst>
                    <a:ext uri="{9D8B030D-6E8A-4147-A177-3AD203B41FA5}">
                      <a16:colId xmlns:a16="http://schemas.microsoft.com/office/drawing/2014/main" val="1251373741"/>
                    </a:ext>
                  </a:extLst>
                </a:gridCol>
                <a:gridCol w="1374140">
                  <a:extLst>
                    <a:ext uri="{9D8B030D-6E8A-4147-A177-3AD203B41FA5}">
                      <a16:colId xmlns:a16="http://schemas.microsoft.com/office/drawing/2014/main" val="3089767012"/>
                    </a:ext>
                  </a:extLst>
                </a:gridCol>
                <a:gridCol w="3963670">
                  <a:extLst>
                    <a:ext uri="{9D8B030D-6E8A-4147-A177-3AD203B41FA5}">
                      <a16:colId xmlns:a16="http://schemas.microsoft.com/office/drawing/2014/main" val="2577255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Chip Number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Vendor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Function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Details/Datasheet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555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WPCS7542E A1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Cortina (now </a:t>
                      </a:r>
                      <a:r>
                        <a:rPr lang="en-US" sz="1200" dirty="0" err="1">
                          <a:solidFill>
                            <a:srgbClr val="0070C0"/>
                          </a:solidFill>
                          <a:effectLst/>
                        </a:rPr>
                        <a:t>Inphi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 Corp.)</a:t>
                      </a:r>
                      <a:endParaRPr lang="en-US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Controller</a:t>
                      </a:r>
                      <a:endParaRPr lang="en-US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"Advanced Network Processor with 2xCPU; 3xGE; 6xTS; Crypto; 3xPCIe; 4xSATA; LCD;2xPCM; 800Mhz, 625 PIN BGA"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70C0"/>
                          </a:solidFill>
                          <a:effectLst/>
                        </a:rPr>
                        <a:t>https://www.arrow.com/en/products/wpcs7542e.a1-900306/inphi-corporation</a:t>
                      </a:r>
                      <a:endParaRPr lang="en-US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0980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K4B2G1646Q-BCK0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</a:rPr>
                        <a:t>Samsung</a:t>
                      </a: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</a:rPr>
                        <a:t>(x2) SDRAM</a:t>
                      </a: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</a:rPr>
                        <a:t>https://www.datasheets.com/en/part-details/k4b2g1646q-bck0-samsung-electronics-55374854#datasheet</a:t>
                      </a: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059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S34ML04G100TFI003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</a:rPr>
                        <a:t>Spansion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 (now Cypress)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SLC NAND Flash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https://pdf1.alldatasheet.com/datasheet-pdf/view/464250/SPANSION/S34ML04G100TFI003.html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1949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EM357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</a:rPr>
                        <a:t> Silicon Labs</a:t>
                      </a:r>
                      <a:endParaRPr lang="en-US" sz="12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</a:rPr>
                        <a:t>Zigbee SoC</a:t>
                      </a:r>
                      <a:endParaRPr lang="en-US" sz="12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563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</a:rPr>
                        <a:t>https://www.silabs.com/documents/public/data-sheets/EM35x.pdf</a:t>
                      </a:r>
                      <a:endParaRPr lang="en-US" sz="12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2766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ZW0301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7030A0"/>
                          </a:solidFill>
                          <a:effectLst/>
                        </a:rPr>
                        <a:t>Z-wave controller</a:t>
                      </a:r>
                      <a:endParaRPr lang="en-US" sz="120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</a:rPr>
                        <a:t>https://www.keil.com/dd/chip/4478.htm</a:t>
                      </a:r>
                      <a:endParaRPr lang="en-US" sz="12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296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QCA8337-AL3C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</a:rPr>
                        <a:t>Qualcomm Atheros</a:t>
                      </a:r>
                      <a:endParaRPr lang="en-US" sz="120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C000"/>
                          </a:solidFill>
                          <a:effectLst/>
                        </a:rPr>
                        <a:t>Ethernet Switch</a:t>
                      </a:r>
                      <a:endParaRPr lang="en-US" sz="120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C000"/>
                          </a:solidFill>
                          <a:effectLst/>
                        </a:rPr>
                        <a:t>https://github.com/Deoptim/atheros/blob/master/QCA8337-datasheet.pdf</a:t>
                      </a:r>
                      <a:endParaRPr lang="en-US" sz="1200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9563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QCA9880-BR4A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7030A0"/>
                          </a:solidFill>
                          <a:effectLst/>
                        </a:rPr>
                        <a:t>Qualcomm Atheros</a:t>
                      </a:r>
                      <a:endParaRPr lang="en-US" sz="120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7030A0"/>
                          </a:solidFill>
                          <a:effectLst/>
                        </a:rPr>
                        <a:t>WLAN SoC</a:t>
                      </a:r>
                      <a:endParaRPr lang="en-US" sz="120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7030A0"/>
                          </a:solidFill>
                          <a:effectLst/>
                        </a:rPr>
                        <a:t>https://www.qualcomm.com/products/internet-of-things/networking/wi-fi-networks/qca9880</a:t>
                      </a:r>
                      <a:endParaRPr lang="en-US" sz="120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3088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AR9580-AR1A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7030A0"/>
                          </a:solidFill>
                          <a:effectLst/>
                        </a:rPr>
                        <a:t>Atheros (now Qualcomm Atheros)</a:t>
                      </a:r>
                      <a:endParaRPr lang="en-US" sz="120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7030A0"/>
                          </a:solidFill>
                          <a:effectLst/>
                        </a:rPr>
                        <a:t>WLAN SoC</a:t>
                      </a:r>
                      <a:endParaRPr lang="en-US" sz="120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</a:rPr>
                        <a:t>-</a:t>
                      </a:r>
                      <a:endParaRPr lang="en-US" sz="12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1468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ATMLH352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00"/>
                          </a:solidFill>
                          <a:effectLst/>
                        </a:rPr>
                        <a:t>Atmel (now Microchip)</a:t>
                      </a:r>
                      <a:endParaRPr lang="en-US" sz="12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00"/>
                          </a:solidFill>
                          <a:effectLst/>
                        </a:rPr>
                        <a:t>Display controller</a:t>
                      </a:r>
                      <a:endParaRPr lang="en-US" sz="12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00"/>
                          </a:solidFill>
                          <a:effectLst/>
                        </a:rPr>
                        <a:t>https://commons.wikimedia.org/wiki/File:Gigaset_DA810A_-_LCD_display_-_controller_-_Atmel_H3522EC-9644.jpg</a:t>
                      </a:r>
                      <a:endParaRPr lang="en-US" sz="12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6802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APL5932A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00"/>
                          </a:solidFill>
                          <a:effectLst/>
                        </a:rPr>
                        <a:t>Anpec</a:t>
                      </a:r>
                      <a:endParaRPr lang="en-US" sz="12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00"/>
                          </a:solidFill>
                          <a:effectLst/>
                        </a:rPr>
                        <a:t>Linear Regulator</a:t>
                      </a:r>
                      <a:endParaRPr lang="en-US" sz="12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00"/>
                          </a:solidFill>
                          <a:effectLst/>
                        </a:rPr>
                        <a:t>https://pdf1.alldatasheet.com/datasheet-pdf/view/1070998/ANPEC/APL5932A.html</a:t>
                      </a:r>
                      <a:endParaRPr lang="en-US" sz="12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611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(...)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(...)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(...)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(..)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3600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5602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2095690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UART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External Interfaces</a:t>
            </a:r>
          </a:p>
        </p:txBody>
      </p:sp>
    </p:spTree>
    <p:extLst>
      <p:ext uri="{BB962C8B-B14F-4D97-AF65-F5344CB8AC3E}">
        <p14:creationId xmlns:p14="http://schemas.microsoft.com/office/powerpoint/2010/main" val="212375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Hardware Security?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your impact…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What Is Hardware Security? Definition, Threats, and Best Practices -  Spiceworks">
            <a:extLst>
              <a:ext uri="{FF2B5EF4-FFF2-40B4-BE49-F238E27FC236}">
                <a16:creationId xmlns:a16="http://schemas.microsoft.com/office/drawing/2014/main" id="{299A7F40-5A9E-1AE2-7875-DDAA682E3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909" y="1378619"/>
            <a:ext cx="4902200" cy="47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88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Universal Asynchronous Receiver/Transmitter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9844195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context: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UART is NOT a “hardware protocol”– this is a common misnomer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 UART is a chip (or a circuit within a chip) used for serial communication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Various serial protocols can be transmitted via UART: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RS232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RS485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TTL (raw transistor voltage levels)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We will focus on TTL serial over UART as this is commonly used in embedded systems for short-link debugging interfaces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70</a:t>
            </a:fld>
            <a:endParaRPr lang="en-US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8EEAA44-9D98-9454-52FE-8F76C374C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453" y="393522"/>
            <a:ext cx="3352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93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6906685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Asynchronous</a:t>
            </a:r>
            <a:r>
              <a:rPr lang="en-US" dirty="0"/>
              <a:t> communication means the communicating interfaces are not synchronized by a common clock; rather, Stop/Start signals are used to frame transmitted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UART’s we will deal with are </a:t>
            </a:r>
            <a:r>
              <a:rPr lang="en-US" i="1" dirty="0"/>
              <a:t>full duplex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This means they can talk/listen simultaneously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Some will have input disabled; output is still useful for information gathering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71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8EB4BD0-4E79-FA85-FC0F-BF94CAB5D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030" y="1670554"/>
            <a:ext cx="4689190" cy="351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3262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9672745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2 UART’s to communicate, they must agree on the following: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Baud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Parity bit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Stop bits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Flow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configuration: 8 data bits; no parity bit; 1 stop bit (“8-N-1”)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common Baud Rates: 9600, 57600, 115200 bps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0F6E1-F28A-4DB1-9909-93D9F4D2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616" y="2098857"/>
            <a:ext cx="8155473" cy="1718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EFB98-01F6-3604-F97C-4D7979CC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2" y="5064210"/>
            <a:ext cx="10672616" cy="5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605" y="1612421"/>
            <a:ext cx="6375710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from the first block diagram that the UART receives a clock signal from an external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a mere receiver/transmitter, it also receives data (and logic-levels) from the controlling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communicate with this interface, we need our own UART; we’ll connect: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our receiver to their transmitter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our transmitter to their receiver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C3CB8-FDCB-E652-9463-B58081CA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5" y="1511922"/>
            <a:ext cx="5200288" cy="32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3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517726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interface via UART using a test computer, will need a TTL Serial – USB adaptor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FTDI</a:t>
            </a:r>
            <a:r>
              <a:rPr lang="en-US" dirty="0"/>
              <a:t> IC’s are typically used, though generics/copies exist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Most off-the-shelf serial tools are just an FTDI chip, or generic equivalent, on a breakout board (e.g. the Mini-Module)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74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8A7EBF8-FB9A-81A8-D454-90EE5E07E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59" y="3516694"/>
            <a:ext cx="2476251" cy="2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822C0-2E00-F5B2-7CFF-F7D15B084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775" y="3450076"/>
            <a:ext cx="2896910" cy="2609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92E82B-6BE8-FCC2-61F8-1E08C79B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995" y="3450076"/>
            <a:ext cx="3016667" cy="25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307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339596" cy="4558287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 our target PCB we likely won’t see the UART itself, we’ll see its pins ‘broken out’ in the form of pads, pins, through-holes,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interface/pins may or may not be labeled in silkscreen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Pins may be grouped or separate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Interface may be grouped w/others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Univers Next Arabic"/>
              </a:rPr>
              <a:t>If UART is exposed as 2 random test points, it may be</a:t>
            </a:r>
            <a:endParaRPr lang="en-US" dirty="0"/>
          </a:p>
          <a:p>
            <a:r>
              <a:rPr lang="en-US" dirty="0"/>
              <a:t>    </a:t>
            </a:r>
            <a:r>
              <a:rPr lang="en-US" i="1" dirty="0"/>
              <a:t>TRICKY</a:t>
            </a:r>
            <a:r>
              <a:rPr lang="en-US" dirty="0"/>
              <a:t> to find!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75</a:t>
            </a:fld>
            <a:endParaRPr lang="en-US"/>
          </a:p>
        </p:txBody>
      </p:sp>
      <p:pic>
        <p:nvPicPr>
          <p:cNvPr id="15362" name="Picture 2" descr="Hardware Hacking: Finding UART Pinouts on PCBs">
            <a:extLst>
              <a:ext uri="{FF2B5EF4-FFF2-40B4-BE49-F238E27FC236}">
                <a16:creationId xmlns:a16="http://schemas.microsoft.com/office/drawing/2014/main" id="{619EE33A-910A-F69C-12D0-5B24D27B2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83" y="1886843"/>
            <a:ext cx="1412604" cy="177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ardware Hacking: Finding UART Pinouts on PCBs">
            <a:extLst>
              <a:ext uri="{FF2B5EF4-FFF2-40B4-BE49-F238E27FC236}">
                <a16:creationId xmlns:a16="http://schemas.microsoft.com/office/drawing/2014/main" id="{101EB7E4-7AA4-F805-29B4-7FC550BC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42" y="3675191"/>
            <a:ext cx="1625889" cy="138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77AE78-CBE2-B022-6163-BA4BBFC2D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958" y="4795299"/>
            <a:ext cx="2543174" cy="14162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E31FF-5ADB-BEC6-7183-DDCAC2634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747" y="3011184"/>
            <a:ext cx="2383816" cy="1779881"/>
          </a:xfrm>
          <a:prstGeom prst="rect">
            <a:avLst/>
          </a:prstGeom>
        </p:spPr>
      </p:pic>
      <p:pic>
        <p:nvPicPr>
          <p:cNvPr id="15366" name="Picture 6" descr="PS4 UART Guide - Repair Wiki">
            <a:extLst>
              <a:ext uri="{FF2B5EF4-FFF2-40B4-BE49-F238E27FC236}">
                <a16:creationId xmlns:a16="http://schemas.microsoft.com/office/drawing/2014/main" id="{CD49B8F7-1D7F-928F-8D76-8C81EE1C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98094" y="4166595"/>
            <a:ext cx="1695197" cy="239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744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719607" cy="4558287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interface typically includes 2-4 pins: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cs typeface="Univers Next Arabic"/>
              </a:rPr>
              <a:t>Tx</a:t>
            </a:r>
            <a:r>
              <a:rPr lang="en-US" dirty="0">
                <a:cs typeface="Univers Next Arabic"/>
              </a:rPr>
              <a:t> – most important pin; this transmits the signal we’re interested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cs typeface="Univers Next Arabic"/>
              </a:rPr>
              <a:t>Rx</a:t>
            </a:r>
            <a:r>
              <a:rPr lang="en-US" dirty="0">
                <a:cs typeface="Univers Next Arabic"/>
              </a:rPr>
              <a:t> – combined w/Tx we have an interactive console (if present/enabled)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cs typeface="Univers Next Arabic"/>
              </a:rPr>
              <a:t>GND – we don’t </a:t>
            </a:r>
            <a:r>
              <a:rPr lang="en-US" i="1" dirty="0">
                <a:cs typeface="Univers Next Arabic"/>
              </a:rPr>
              <a:t>need</a:t>
            </a:r>
            <a:r>
              <a:rPr lang="en-US" dirty="0">
                <a:cs typeface="Univers Next Arabic"/>
              </a:rPr>
              <a:t> this; the PCB shares one common ground, so we can replace this with any grounded surface on the board including pins, shields, screws,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cs typeface="Univers Next Arabic"/>
              </a:rPr>
              <a:t>Vcc</a:t>
            </a:r>
            <a:r>
              <a:rPr lang="en-US" dirty="0">
                <a:cs typeface="Univers Next Arabic"/>
              </a:rPr>
              <a:t> – Reference voltage; we will NOT use this pin if present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54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-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8304263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 us assume the interface shown is a UART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what we’ve learned about copper pads: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Can you immediately spot the GND pin?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How about the </a:t>
            </a:r>
            <a:r>
              <a:rPr lang="en-US" i="1" dirty="0" err="1"/>
              <a:t>Vcc</a:t>
            </a:r>
            <a:r>
              <a:rPr lang="en-US" i="1" dirty="0"/>
              <a:t> (power) pin?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Can verify by probing!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2 pins identified, that leaves Rx/Tx – we can determine which is which by trial and error using our receiver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Rx to Rx: nothing will happen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Rx to Tx: we should see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Alternatively: find by probing!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77</a:t>
            </a:fld>
            <a:endParaRPr lang="en-US"/>
          </a:p>
        </p:txBody>
      </p:sp>
      <p:pic>
        <p:nvPicPr>
          <p:cNvPr id="7" name="Picture 2" descr="Hardware Hacking: Finding UART Pinouts on PCBs">
            <a:extLst>
              <a:ext uri="{FF2B5EF4-FFF2-40B4-BE49-F238E27FC236}">
                <a16:creationId xmlns:a16="http://schemas.microsoft.com/office/drawing/2014/main" id="{34BFDAE1-DE47-B5CB-1B2D-CBFC6072C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607" y="1142351"/>
            <a:ext cx="3505049" cy="44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1783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0851794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pinout identified, we’re ready to attempt a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Serial adapters, when plugged in, should be visible from the test system: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Linux – ‘/dev/ttyUSB0’ for instance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Windows– serial COM 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Access using any serial communication program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i.e. screen, minicom,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Using screen: “screen /path/to/adapter [baud rate]”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9DE6B-54D9-5235-EF08-984DD303D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85" b="-8507"/>
          <a:stretch/>
        </p:blipFill>
        <p:spPr>
          <a:xfrm>
            <a:off x="848192" y="4652967"/>
            <a:ext cx="10032490" cy="60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678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– Determining Baud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 1: Measuring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7475943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Probe transmitter pin using oscilloscope or logic analyzer WHILE device is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Record wavelength of captured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Baud Rate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⅟</a:t>
            </a:r>
            <a:r>
              <a:rPr lang="en-US" dirty="0"/>
              <a:t>(wavelength / 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shown: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wavelength/2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 17.36us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1/wavelength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 57600bps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79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ABA90B-1CE5-109E-18CB-414897D0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049" y="1830141"/>
            <a:ext cx="4924607" cy="37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Hardware Security?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attack routes and effort…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770D0-88FD-7A83-ED99-BDCB76385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214" y="1378620"/>
            <a:ext cx="7051590" cy="464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418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– Determining Baud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 2: Trial-and-Error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1"/>
            <a:ext cx="11823331" cy="4558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Try common baud rates and observe the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Correct rate will yield readable ASCII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Clock mismatch will result in mutilated output (pictured)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open-source tools exist to automate this for saving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https://github.com/biw/Baudrate.py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https://github.com/sickcodes/python3-baudrate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https://github.com/devttys0/baudrate/blob/master/baudrate.py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project– try writing your own script for Baud Rate Detection!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4BC75-0143-037D-A51C-6AD270E38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425" y="542421"/>
            <a:ext cx="4380772" cy="11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178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1"/>
            <a:ext cx="5137401" cy="4558287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successful, we can interface directly with our embedded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we may find: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Console/shell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Boot menu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Peripheral controls (e.g. SPI)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Filesystem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Verbose Chip/Storage specs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Plenty more…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addition to the UART itself, what we find may assist with other attack vectors!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0C8EC-BFD9-A559-05C4-F1144AFC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78" y="1649951"/>
            <a:ext cx="6461358" cy="30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78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7" y="1979880"/>
            <a:ext cx="7854062" cy="1312375"/>
          </a:xfrm>
        </p:spPr>
        <p:txBody>
          <a:bodyPr/>
          <a:lstStyle/>
          <a:p>
            <a:r>
              <a:rPr lang="en-US" dirty="0"/>
              <a:t>Case Study: UART</a:t>
            </a:r>
          </a:p>
        </p:txBody>
      </p:sp>
    </p:spTree>
    <p:extLst>
      <p:ext uri="{BB962C8B-B14F-4D97-AF65-F5344CB8AC3E}">
        <p14:creationId xmlns:p14="http://schemas.microsoft.com/office/powerpoint/2010/main" val="7951949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1"/>
            <a:ext cx="5137401" cy="4558287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Using the methods discussed in this lesson, connect to the target device using the POPULATED header indicating UART (as shown)</a:t>
            </a:r>
          </a:p>
          <a:p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83</a:t>
            </a:fld>
            <a:endParaRPr lang="en-US"/>
          </a:p>
        </p:txBody>
      </p:sp>
      <p:pic>
        <p:nvPicPr>
          <p:cNvPr id="11" name="Picture 1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86FB172-0F7C-EB7E-7194-5F1D0898A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88" y="1460391"/>
            <a:ext cx="5464202" cy="40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6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2818004" cy="4558287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Recall the lesson on baud rate detection…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done correctly, the console should display the boot sequence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7C5A2-2C5E-8351-4735-166BDD91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347" y="1401482"/>
            <a:ext cx="3782885" cy="4055035"/>
          </a:xfrm>
          <a:prstGeom prst="rect">
            <a:avLst/>
          </a:prstGeom>
        </p:spPr>
      </p:pic>
      <p:pic>
        <p:nvPicPr>
          <p:cNvPr id="13" name="Picture 12" descr="A computer with a usb cable connected to it&#10;&#10;Description automatically generated with medium confidence">
            <a:extLst>
              <a:ext uri="{FF2B5EF4-FFF2-40B4-BE49-F238E27FC236}">
                <a16:creationId xmlns:a16="http://schemas.microsoft.com/office/drawing/2014/main" id="{9617274E-468D-4951-B949-F56775B1F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58" y="1378621"/>
            <a:ext cx="5003917" cy="37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8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1"/>
            <a:ext cx="5137401" cy="4558287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console will spit out information very quickly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capture for review, we can use the ‘screen’ commands logging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Now we can go back and mine our .txt file for useful tidbits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e.g. We can see right away this is the Cortina chip (main controller)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Note the JTAG ID for later!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F98B0-0EA8-867C-4065-AECCEDA8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744" y="3925229"/>
            <a:ext cx="6188729" cy="1219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F90362-D467-1941-2895-8754F500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29" y="1814873"/>
            <a:ext cx="3172634" cy="8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89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1"/>
            <a:ext cx="6195809" cy="4558287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hit enter when the device is operational, we can get a shell!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Unfortunately, it’s password protected…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Assuming we don’t know the password, there’s MUCH more we can do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Note: this password hash is compiled via the CONFIG_AUTOBOOT_STOP_STR_SHA256&lt;/config&gt; setting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Can we use an environment variable to override this??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(see U-Boot shell next)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068EF-43BD-1B4D-EEB3-6AFDC7F2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504" y="1731595"/>
            <a:ext cx="4459437" cy="20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16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1"/>
            <a:ext cx="5137401" cy="4558287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Notice they left us access to the U-Boot shell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This is often mitigated using a boot delay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Univers Next Arabic"/>
              </a:rPr>
              <a:t>If so, this can be bypassed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U-boot is the hacker’s best friend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dangerous for us to have this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420FDB-221A-318B-7FAE-BCCF6FCE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744" y="1809493"/>
            <a:ext cx="6420968" cy="30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352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3004930" cy="4558287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Take some time to explore all the different help menus, commands,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 are critical from attack perspective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EBE6DE-983B-D0EF-11D7-7A7ADD01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273" y="987805"/>
            <a:ext cx="4143267" cy="4961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74E4C6-81AA-DC12-3D34-8B097FC2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607" y="2042231"/>
            <a:ext cx="3863646" cy="231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58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2747356" cy="4558287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Pay close attention to </a:t>
            </a:r>
            <a:r>
              <a:rPr lang="en-US" sz="2000" dirty="0" err="1"/>
              <a:t>bootcmd</a:t>
            </a:r>
            <a:r>
              <a:rPr lang="en-US" sz="2000" dirty="0"/>
              <a:t> and </a:t>
            </a:r>
            <a:r>
              <a:rPr lang="en-US" sz="2000" dirty="0" err="1"/>
              <a:t>bootargs</a:t>
            </a:r>
            <a:r>
              <a:rPr lang="en-US" sz="20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Univers Next Arabic"/>
              </a:rPr>
              <a:t>Can you follow the chain of variable names to understand what’s </a:t>
            </a:r>
            <a:r>
              <a:rPr lang="en-US" sz="2000" i="1" dirty="0">
                <a:cs typeface="Univers Next Arabic"/>
              </a:rPr>
              <a:t>actually </a:t>
            </a:r>
            <a:r>
              <a:rPr lang="en-US" sz="2000" dirty="0">
                <a:cs typeface="Univers Next Arabic"/>
              </a:rPr>
              <a:t>executing?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Univers Next Arabic"/>
              </a:rPr>
              <a:t>Note all the storage info, addresses, things that might help later…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89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74C213-1C65-9AEA-C710-16DDF190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99" y="836713"/>
            <a:ext cx="5628361" cy="50258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CB6833-E7B9-3015-C84C-EE754308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060" y="1450627"/>
            <a:ext cx="3142719" cy="26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2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Hardware Security?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attack routes and effort…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5AEE2-5A03-15F1-1B90-FA1EFEBB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393631"/>
            <a:ext cx="5483050" cy="3660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4F52A-2FE5-B885-1680-532687092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267" y="1363609"/>
            <a:ext cx="5585389" cy="367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655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3" y="1460391"/>
            <a:ext cx="5137401" cy="4558287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creative – look for fail-opens, fuses, registers, connected peripherals/storage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Flash, EMMC,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SPI, I2C,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try holding the HW reset button and observe in the console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Some chip defenses account for SW-based reboots but not HW!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Can we dump flash for offline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9D330-CC17-0A2B-46E9-B9E4845B6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062" y="2496649"/>
            <a:ext cx="5942898" cy="9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164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B4E540-C3D2-42A7-BCE5-D465203BE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JTAG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87963-BCBF-4519-87C7-2675515D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7" y="1979880"/>
            <a:ext cx="7854062" cy="1312375"/>
          </a:xfrm>
        </p:spPr>
        <p:txBody>
          <a:bodyPr/>
          <a:lstStyle/>
          <a:p>
            <a:r>
              <a:rPr lang="en-US" dirty="0"/>
              <a:t>External Interfaces</a:t>
            </a:r>
          </a:p>
        </p:txBody>
      </p:sp>
    </p:spTree>
    <p:extLst>
      <p:ext uri="{BB962C8B-B14F-4D97-AF65-F5344CB8AC3E}">
        <p14:creationId xmlns:p14="http://schemas.microsoft.com/office/powerpoint/2010/main" val="39905285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JTAG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Joint Test Action Group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60391"/>
            <a:ext cx="11395605" cy="455828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context: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Industry standard for verifying/testing manufactured PCB’s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Initially for boundary-scan testing (physical interconnects, faults) at board-level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80’s brought wider use of BGA’s, preventing access to signals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Limitations of bed-of-nails, flying probes, etc. became evident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Test fixtures increasingly complex/expensive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JTAG </a:t>
            </a:r>
            <a:r>
              <a:rPr lang="en-US" dirty="0">
                <a:sym typeface="Wingdings" panose="05000000000000000000" pitchFamily="2" charset="2"/>
              </a:rPr>
              <a:t> test functionality built into IC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Implementation/uses continually evolve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Today JTAG may be used for: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Boundary-scanning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In-Circuit Testing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Processor debugging/emulation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Programming FPGAs/CPLDs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Storing firmware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92</a:t>
            </a:fld>
            <a:endParaRPr lang="en-US"/>
          </a:p>
        </p:txBody>
      </p:sp>
      <p:pic>
        <p:nvPicPr>
          <p:cNvPr id="1026" name="Picture 2" descr="Jtag Technology">
            <a:extLst>
              <a:ext uri="{FF2B5EF4-FFF2-40B4-BE49-F238E27FC236}">
                <a16:creationId xmlns:a16="http://schemas.microsoft.com/office/drawing/2014/main" id="{13282BEA-F88B-DA31-92D2-6C3C5D7B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409" y="2673459"/>
            <a:ext cx="2190540" cy="355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TAG is NOT JUST a technology for debugging and programming">
            <a:extLst>
              <a:ext uri="{FF2B5EF4-FFF2-40B4-BE49-F238E27FC236}">
                <a16:creationId xmlns:a16="http://schemas.microsoft.com/office/drawing/2014/main" id="{32A33AD6-699A-8DB0-CDA9-5C0BD0A4E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3382668"/>
            <a:ext cx="29527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2562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JTAG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Joint Test Action Group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3290" y="1460391"/>
            <a:ext cx="8123659" cy="45582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context: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Most embedded systems have dedicated debug port for serial communication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Consumer devices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Most won’t explicitly provide JTAG connector…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May be leftover on board from prototyping/production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If present, may assist in RE or exploit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We’ll focus on JTAG as means of MCU firmware extraction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93</a:t>
            </a:fld>
            <a:endParaRPr lang="en-US"/>
          </a:p>
        </p:txBody>
      </p:sp>
      <p:pic>
        <p:nvPicPr>
          <p:cNvPr id="2050" name="Picture 2" descr="ARM-JTAG-20-10 Olimex Ltd. | Mouser">
            <a:extLst>
              <a:ext uri="{FF2B5EF4-FFF2-40B4-BE49-F238E27FC236}">
                <a16:creationId xmlns:a16="http://schemas.microsoft.com/office/drawing/2014/main" id="{6642CABA-19DB-BF92-0D3E-C51F4D35C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8" r="25639"/>
          <a:stretch/>
        </p:blipFill>
        <p:spPr bwMode="auto">
          <a:xfrm>
            <a:off x="285750" y="1378620"/>
            <a:ext cx="2994660" cy="455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4700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11511070" cy="143743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JTAG-enabled chip provides at least one </a:t>
            </a:r>
            <a:r>
              <a:rPr lang="en-US" b="1" dirty="0"/>
              <a:t>TAP</a:t>
            </a:r>
            <a:r>
              <a:rPr lang="en-US" dirty="0"/>
              <a:t> (Test Access Port)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Interface design allows multiple chips/TAPs daisy-chained together (like SPI)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chips can share single debug port on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Chain of TAPs is called a </a:t>
            </a:r>
            <a:r>
              <a:rPr lang="en-US" b="1" dirty="0"/>
              <a:t>scan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94</a:t>
            </a:fld>
            <a:endParaRPr lang="en-US"/>
          </a:p>
        </p:txBody>
      </p:sp>
      <p:pic>
        <p:nvPicPr>
          <p:cNvPr id="3074" name="Picture 2" descr="Example of JTAG chain. Test reset signal is not shown">
            <a:extLst>
              <a:ext uri="{FF2B5EF4-FFF2-40B4-BE49-F238E27FC236}">
                <a16:creationId xmlns:a16="http://schemas.microsoft.com/office/drawing/2014/main" id="{9F4D3326-767A-8C69-510E-0E8044336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140" y="2897822"/>
            <a:ext cx="8411719" cy="320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1280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6710011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Like SPI, implementations vary; logic signals are </a:t>
            </a:r>
            <a:r>
              <a:rPr lang="en-US" i="1" dirty="0"/>
              <a:t>usually</a:t>
            </a:r>
            <a:r>
              <a:rPr lang="en-US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TDI</a:t>
            </a:r>
            <a:r>
              <a:rPr lang="en-US" dirty="0"/>
              <a:t> – Test Data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TDO</a:t>
            </a:r>
            <a:r>
              <a:rPr lang="en-US" dirty="0"/>
              <a:t> – Test Data 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TCK</a:t>
            </a:r>
            <a:r>
              <a:rPr lang="en-US" dirty="0"/>
              <a:t> – Test Clock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TMS</a:t>
            </a:r>
            <a:r>
              <a:rPr lang="en-US" dirty="0"/>
              <a:t> – Test Mode Select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TRST</a:t>
            </a:r>
            <a:r>
              <a:rPr lang="en-US" dirty="0"/>
              <a:t> – Test Reset (Optional)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signals control a finite state machine (within the TAP Controller) as seen on the next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95</a:t>
            </a:fld>
            <a:endParaRPr lang="en-US"/>
          </a:p>
        </p:txBody>
      </p:sp>
      <p:pic>
        <p:nvPicPr>
          <p:cNvPr id="4098" name="Picture 2" descr="How Is Jtag / Boundary Scan Used To Test A Board?">
            <a:extLst>
              <a:ext uri="{FF2B5EF4-FFF2-40B4-BE49-F238E27FC236}">
                <a16:creationId xmlns:a16="http://schemas.microsoft.com/office/drawing/2014/main" id="{5E67EE11-D9AD-5318-462B-650759E4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543" y="836713"/>
            <a:ext cx="4728340" cy="48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3479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941" y="1460391"/>
            <a:ext cx="5324474" cy="422031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TMS is sampled on rising edge of TCK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 selects 1 of 2 “paths” (Instruction/Data Register)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Shift registers move data in/out using TDI/TDO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96</a:t>
            </a:fld>
            <a:endParaRPr lang="en-US"/>
          </a:p>
        </p:txBody>
      </p:sp>
      <p:pic>
        <p:nvPicPr>
          <p:cNvPr id="5122" name="Picture 2" descr="JTAG state machine diagram1 - Technical Guide to JTAG">
            <a:extLst>
              <a:ext uri="{FF2B5EF4-FFF2-40B4-BE49-F238E27FC236}">
                <a16:creationId xmlns:a16="http://schemas.microsoft.com/office/drawing/2014/main" id="{350C6A1B-AB61-747A-7790-883A3402D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4" y="908720"/>
            <a:ext cx="5859441" cy="47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622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60391"/>
            <a:ext cx="11255908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JTAG requires </a:t>
            </a:r>
            <a:r>
              <a:rPr lang="en-US" i="1" dirty="0"/>
              <a:t>at least</a:t>
            </a:r>
            <a:r>
              <a:rPr lang="en-US" dirty="0"/>
              <a:t> 2 </a:t>
            </a:r>
            <a:r>
              <a:rPr lang="en-US" b="1" dirty="0"/>
              <a:t>Data Registers </a:t>
            </a:r>
            <a:r>
              <a:rPr lang="en-US" dirty="0"/>
              <a:t>(more are standardized):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Boundary Scan register– primary “data” register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BYPASS register – single-bit pass-through; connects TDI/TDO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JTAG requires </a:t>
            </a:r>
            <a:r>
              <a:rPr lang="en-US" i="1" dirty="0"/>
              <a:t>at least</a:t>
            </a:r>
            <a:r>
              <a:rPr lang="en-US" dirty="0"/>
              <a:t> 4 </a:t>
            </a:r>
            <a:r>
              <a:rPr lang="en-US" b="1" dirty="0"/>
              <a:t>instructions</a:t>
            </a:r>
            <a:r>
              <a:rPr lang="en-US" dirty="0"/>
              <a:t> to be implemented (vendors can add more, standardized or device-specific):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EXTEST – external boundary scan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SAMPLE/PRELOAD – boundary scan (during device operation)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BYPASS – “skip” boundary scan chain (we’ll use to test physical connection)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designs also implement the IDCODE instruction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IDCODE – output device identification stored in IDCODE register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81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2865277"/>
            <a:ext cx="11255908" cy="30840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stated JTAG is vendor/device-specific like SPI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Interface may be “wrapped” in middleware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Abstracts TAP as well as connected interfaces (flash, ROM, CPU,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E.g. ARM chips use ARM’s CoreSight debug architecture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ARM Debug Interface (ADI): </a:t>
            </a:r>
            <a:r>
              <a:rPr lang="en-US" dirty="0">
                <a:solidFill>
                  <a:srgbClr val="DCDBD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https://piolabs.com/blog/engineering/diving-into-arm-debug-access-port.html</a:t>
            </a:r>
            <a:endParaRPr lang="en-US" dirty="0">
              <a:solidFill>
                <a:srgbClr val="DCDBDF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“DAP” (Debug Access Port) used instead of TAP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Further granularity for different cores/architectures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Implemented for both JTAG and SWD (Serial Wire Debug, discussed later)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For ARM, we can import special library into OpenOCD (discussed later)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98</a:t>
            </a:fld>
            <a:endParaRPr lang="en-US"/>
          </a:p>
        </p:txBody>
      </p:sp>
      <p:pic>
        <p:nvPicPr>
          <p:cNvPr id="6146" name="Picture 2" descr="Coresight Debug Architecture - an overview | ScienceDirect Topics">
            <a:extLst>
              <a:ext uri="{FF2B5EF4-FFF2-40B4-BE49-F238E27FC236}">
                <a16:creationId xmlns:a16="http://schemas.microsoft.com/office/drawing/2014/main" id="{DBA6766F-3226-4F47-D13F-32F7BE26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193" y="176865"/>
            <a:ext cx="4781631" cy="240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604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614B-7EA9-78AA-0DDD-2836860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144B9-2641-60D3-A3B7-C552B9C9C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E9162-B44D-11A3-ED49-F07CDA1CC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985A55-722A-00EE-511C-AB36A448E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5231" y="1495090"/>
            <a:ext cx="8255425" cy="44888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Much like UART we’ll see its pins ‘broken out’ in the form of pads, pins, through-holes,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interface/pins may or may not be labeled in silkscreen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Pins may be grouped or separate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Interface may be grouped w/others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present, the interface may be </a:t>
            </a:r>
            <a:r>
              <a:rPr lang="en-US" i="1" dirty="0"/>
              <a:t>disabled</a:t>
            </a:r>
            <a:r>
              <a:rPr lang="en-US" dirty="0"/>
              <a:t> via hardware or firmware!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If disabled via hardware we may be able to replace missing pull-up/down resister, fix a severed trace, etc. to re-enable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FE1A-C761-1B9F-B772-2FEA00BD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r>
              <a:rPr lang="ar-SA"/>
              <a:t>  |    </a:t>
            </a:r>
            <a:fld id="{9079F78B-7083-734C-A89B-42EBE544BB2A}" type="slidenum">
              <a:rPr lang="en-US" smtClean="0"/>
              <a:t>99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B8D42-6469-1038-D11A-CD842106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450626"/>
            <a:ext cx="3338315" cy="38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96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ESTRICTED "/>
  <p:tag name="BJHEADERFOOTERTEXTMARKING" val="RESTRICTED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RESTRICTED "/>
  <p:tag name="BJHEADERFOOTERTEXTMARKING" val="RESTRICTED "/>
</p:tagLst>
</file>

<file path=ppt/theme/theme1.xml><?xml version="1.0" encoding="utf-8"?>
<a:theme xmlns:a="http://schemas.openxmlformats.org/drawingml/2006/main" name="SITE &amp; UL Template">
  <a:themeElements>
    <a:clrScheme name="Custom 1">
      <a:dk1>
        <a:srgbClr val="000024"/>
      </a:dk1>
      <a:lt1>
        <a:srgbClr val="FFFFFF"/>
      </a:lt1>
      <a:dk2>
        <a:srgbClr val="DCDBDF"/>
      </a:dk2>
      <a:lt2>
        <a:srgbClr val="F0F1E9"/>
      </a:lt2>
      <a:accent1>
        <a:srgbClr val="004028"/>
      </a:accent1>
      <a:accent2>
        <a:srgbClr val="0474EF"/>
      </a:accent2>
      <a:accent3>
        <a:srgbClr val="A19472"/>
      </a:accent3>
      <a:accent4>
        <a:srgbClr val="42768D"/>
      </a:accent4>
      <a:accent5>
        <a:srgbClr val="1D136B"/>
      </a:accent5>
      <a:accent6>
        <a:srgbClr val="F0F1E9"/>
      </a:accent6>
      <a:hlink>
        <a:srgbClr val="DCDBDF"/>
      </a:hlink>
      <a:folHlink>
        <a:srgbClr val="0000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C4A0858-9F94-7941-874B-136DF15135BE}" vid="{224DD671-587E-0345-9B9F-CBF765F228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59DFCE9FB6C7429A1BDBEF8B534222" ma:contentTypeVersion="5" ma:contentTypeDescription="Create a new document." ma:contentTypeScope="" ma:versionID="1c8c8ab1ecb633802eb009a9ecc97804">
  <xsd:schema xmlns:xsd="http://www.w3.org/2001/XMLSchema" xmlns:xs="http://www.w3.org/2001/XMLSchema" xmlns:p="http://schemas.microsoft.com/office/2006/metadata/properties" xmlns:ns2="7b6b5dbb-d0bb-470b-9347-b68b32bd961a" xmlns:ns3="f057edae-f993-45b5-ac97-5ea47d424554" targetNamespace="http://schemas.microsoft.com/office/2006/metadata/properties" ma:root="true" ma:fieldsID="4e4de5c6382827364686ba31f1349e1b" ns2:_="" ns3:_="">
    <xsd:import namespace="7b6b5dbb-d0bb-470b-9347-b68b32bd961a"/>
    <xsd:import namespace="f057edae-f993-45b5-ac97-5ea47d4245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6b5dbb-d0bb-470b-9347-b68b32bd96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57edae-f993-45b5-ac97-5ea47d42455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79D0B6-1A4C-4603-839C-566F1064F4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6b5dbb-d0bb-470b-9347-b68b32bd961a"/>
    <ds:schemaRef ds:uri="f057edae-f993-45b5-ac97-5ea47d4245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619187-C28E-4E6F-8501-7D36FF9D8D0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b6b5dbb-d0bb-470b-9347-b68b32bd961a"/>
    <ds:schemaRef ds:uri="http://schemas.microsoft.com/office/infopath/2007/PartnerControls"/>
    <ds:schemaRef ds:uri="f057edae-f993-45b5-ac97-5ea47d42455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2B0C3A1-B28C-48F2-8288-495A35C79CE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0115954-0ccd-45f0-87bd-03b2a3587569}" enabled="0" method="" siteId="{70115954-0ccd-45f0-87bd-03b2a358756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8111</Words>
  <Application>Microsoft Office PowerPoint</Application>
  <PresentationFormat>Widescreen</PresentationFormat>
  <Paragraphs>1220</Paragraphs>
  <Slides>174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5" baseType="lpstr">
      <vt:lpstr>SITE &amp; UL Template</vt:lpstr>
      <vt:lpstr>Introduction to Hardware Attacks</vt:lpstr>
      <vt:lpstr>Agenda</vt:lpstr>
      <vt:lpstr>Day 1</vt:lpstr>
      <vt:lpstr>Introduction</vt:lpstr>
      <vt:lpstr>Why Hardware Security?</vt:lpstr>
      <vt:lpstr>Why Hardware Security?</vt:lpstr>
      <vt:lpstr>Why Hardware Security?</vt:lpstr>
      <vt:lpstr>Why Hardware Security?</vt:lpstr>
      <vt:lpstr>Why Hardware Security?</vt:lpstr>
      <vt:lpstr>Why Hardware Security?</vt:lpstr>
      <vt:lpstr>Example</vt:lpstr>
      <vt:lpstr>Example</vt:lpstr>
      <vt:lpstr>Secure Hardware Design</vt:lpstr>
      <vt:lpstr>ACTUAL Hardware Design…</vt:lpstr>
      <vt:lpstr>ACTUAL Hardware Design…</vt:lpstr>
      <vt:lpstr>Embedded Systems</vt:lpstr>
      <vt:lpstr>Embedded Device Architecture</vt:lpstr>
      <vt:lpstr>Finding Bugs</vt:lpstr>
      <vt:lpstr>Finding Secrets</vt:lpstr>
      <vt:lpstr>Finding Secrets</vt:lpstr>
      <vt:lpstr>Common Findings</vt:lpstr>
      <vt:lpstr>Time-bound Assessments</vt:lpstr>
      <vt:lpstr>Case Study: Device Overview</vt:lpstr>
      <vt:lpstr>The Almond+ Router</vt:lpstr>
      <vt:lpstr>Case Study: Setup</vt:lpstr>
      <vt:lpstr>“3-Minute Setup”</vt:lpstr>
      <vt:lpstr>Case Study: Teardown</vt:lpstr>
      <vt:lpstr>PowerPoint Presentation</vt:lpstr>
      <vt:lpstr>PowerPoint Presentation</vt:lpstr>
      <vt:lpstr>Day 2</vt:lpstr>
      <vt:lpstr>The PCB – At a Glance</vt:lpstr>
      <vt:lpstr>Basic Circuitry</vt:lpstr>
      <vt:lpstr>Recognizing Through-Hole vs Surface Mount</vt:lpstr>
      <vt:lpstr>Through-hole vs. Surface Mount - Example</vt:lpstr>
      <vt:lpstr>Integrated Circuits</vt:lpstr>
      <vt:lpstr>Integrated Circuits - Packages</vt:lpstr>
      <vt:lpstr>Integrated Circuits - Packages</vt:lpstr>
      <vt:lpstr>Integrated Circuits – Packages</vt:lpstr>
      <vt:lpstr>Integrated Circuits – Packages</vt:lpstr>
      <vt:lpstr>Common Ports &amp; Interfaces</vt:lpstr>
      <vt:lpstr>The PCB Itself</vt:lpstr>
      <vt:lpstr>The PCB Itself – Silkscreen</vt:lpstr>
      <vt:lpstr>The PCB Itself – Silkscreen</vt:lpstr>
      <vt:lpstr>The PCB Itself – Silkscreen</vt:lpstr>
      <vt:lpstr>The PCB Itself – Test Points</vt:lpstr>
      <vt:lpstr>The PCB Itself – Ports/Headers</vt:lpstr>
      <vt:lpstr>The PCB Itself – Other Concepts</vt:lpstr>
      <vt:lpstr>The PCB Itself – Other Concepts</vt:lpstr>
      <vt:lpstr>Secure PCB Design</vt:lpstr>
      <vt:lpstr>Secure PCB Design</vt:lpstr>
      <vt:lpstr>Exercise – Spot the difference(s)</vt:lpstr>
      <vt:lpstr>Exercise – Spot the difference(s)</vt:lpstr>
      <vt:lpstr>Basic Probing</vt:lpstr>
      <vt:lpstr>Case Study: PCB</vt:lpstr>
      <vt:lpstr>Quick Glance Time…</vt:lpstr>
      <vt:lpstr>PowerPoint Presentation</vt:lpstr>
      <vt:lpstr>PowerPoint Presentation</vt:lpstr>
      <vt:lpstr>Chips &amp; Datasheets</vt:lpstr>
      <vt:lpstr>Chips– Looking Closer</vt:lpstr>
      <vt:lpstr>Chip Numbers</vt:lpstr>
      <vt:lpstr>Chip Numbers– More Examples</vt:lpstr>
      <vt:lpstr>Obtaining Datasheets</vt:lpstr>
      <vt:lpstr>Datasheets – Brief Introduction</vt:lpstr>
      <vt:lpstr>Case Study: Component Identification</vt:lpstr>
      <vt:lpstr>PowerPoint Presentation</vt:lpstr>
      <vt:lpstr>PowerPoint Presentation</vt:lpstr>
      <vt:lpstr>PowerPoint Presentation</vt:lpstr>
      <vt:lpstr>Day 3</vt:lpstr>
      <vt:lpstr>External Interfaces</vt:lpstr>
      <vt:lpstr>UART</vt:lpstr>
      <vt:lpstr>UART</vt:lpstr>
      <vt:lpstr>UART</vt:lpstr>
      <vt:lpstr>UART</vt:lpstr>
      <vt:lpstr>UART</vt:lpstr>
      <vt:lpstr>UART</vt:lpstr>
      <vt:lpstr>UART</vt:lpstr>
      <vt:lpstr>UART - Exercise</vt:lpstr>
      <vt:lpstr>UART</vt:lpstr>
      <vt:lpstr>UART – Determining Baud Rate</vt:lpstr>
      <vt:lpstr>UART – Determining Baud Rate</vt:lpstr>
      <vt:lpstr>UART</vt:lpstr>
      <vt:lpstr>Case Study: UART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External Interfaces</vt:lpstr>
      <vt:lpstr>JTAG</vt:lpstr>
      <vt:lpstr>JTAG</vt:lpstr>
      <vt:lpstr>JTAG</vt:lpstr>
      <vt:lpstr>JTAG</vt:lpstr>
      <vt:lpstr>JTAG</vt:lpstr>
      <vt:lpstr>JTAG</vt:lpstr>
      <vt:lpstr>JTAG</vt:lpstr>
      <vt:lpstr>JTAG</vt:lpstr>
      <vt:lpstr>JTAG</vt:lpstr>
      <vt:lpstr>JTAG</vt:lpstr>
      <vt:lpstr>JTAG</vt:lpstr>
      <vt:lpstr>JTAG</vt:lpstr>
      <vt:lpstr>JTAG</vt:lpstr>
      <vt:lpstr>JTAG</vt:lpstr>
      <vt:lpstr>JTAG</vt:lpstr>
      <vt:lpstr>JTAG</vt:lpstr>
      <vt:lpstr>JTAG</vt:lpstr>
      <vt:lpstr>JTAG</vt:lpstr>
      <vt:lpstr>JTAG - OpenOCD</vt:lpstr>
      <vt:lpstr>JTAG - OpenOCD</vt:lpstr>
      <vt:lpstr>JTAG - OpenOCD</vt:lpstr>
      <vt:lpstr>JTAG – Level-Shifting</vt:lpstr>
      <vt:lpstr>JTAG – Level-Shifting</vt:lpstr>
      <vt:lpstr>Case Study: JTAG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</vt:lpstr>
      <vt:lpstr>External Interfaces</vt:lpstr>
      <vt:lpstr>SPI</vt:lpstr>
      <vt:lpstr>SPI</vt:lpstr>
      <vt:lpstr>SPI – Chaining Configurations</vt:lpstr>
      <vt:lpstr>SPI</vt:lpstr>
      <vt:lpstr>SPI – Chip-On vs. Chip-Off</vt:lpstr>
      <vt:lpstr>SPI – Chip-On vs. Chip-Off</vt:lpstr>
      <vt:lpstr>SPI – Chip-On vs. Chip-Off</vt:lpstr>
      <vt:lpstr>SPI – Chip-On vs. Chip-Off</vt:lpstr>
      <vt:lpstr>SPI – Chip-On vs. Chip-Off</vt:lpstr>
      <vt:lpstr>SPI – Chip-On vs. Chip-Off</vt:lpstr>
      <vt:lpstr>SPI – Chip-On vs. Chip-Off</vt:lpstr>
      <vt:lpstr>SPI – Chip-On vs. Chip-Off</vt:lpstr>
      <vt:lpstr>Case Study: SPI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External Interfaces</vt:lpstr>
      <vt:lpstr>ISP/ICSP</vt:lpstr>
      <vt:lpstr>ISP/ICSP</vt:lpstr>
      <vt:lpstr>ISP/ICSP</vt:lpstr>
      <vt:lpstr>I2C</vt:lpstr>
      <vt:lpstr>SWD</vt:lpstr>
      <vt:lpstr>Day 5</vt:lpstr>
      <vt:lpstr>Case Study: Firmware Update</vt:lpstr>
      <vt:lpstr>PowerPoint Presentation</vt:lpstr>
      <vt:lpstr>PowerPoint Presentation</vt:lpstr>
      <vt:lpstr>PowerPoint Presentation</vt:lpstr>
      <vt:lpstr>PowerPoint Presentation</vt:lpstr>
      <vt:lpstr>Case Study: Threat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Hardware Attacks</dc:title>
  <dc:creator/>
  <cp:lastModifiedBy/>
  <cp:revision>81</cp:revision>
  <dcterms:created xsi:type="dcterms:W3CDTF">2023-01-20T13:54:44Z</dcterms:created>
  <dcterms:modified xsi:type="dcterms:W3CDTF">2023-11-05T02:53:28Z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0x0101007459DFCE9FB6C7429A1BDBEF8B534222</vt:lpwstr>
  </property>
  <property fmtid="{D5CDD505-2E9C-101B-9397-08002B2CF9AE}" pid="3" name="MediaServiceImageTags">
    <vt:lpwstr/>
  </property>
</Properties>
</file>